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03" r:id="rId4"/>
    <p:sldMasterId id="2147483717" r:id="rId5"/>
  </p:sldMasterIdLst>
  <p:notesMasterIdLst>
    <p:notesMasterId r:id="rId69"/>
  </p:notesMasterIdLst>
  <p:sldIdLst>
    <p:sldId id="256" r:id="rId6"/>
    <p:sldId id="257" r:id="rId7"/>
    <p:sldId id="350" r:id="rId8"/>
    <p:sldId id="351" r:id="rId9"/>
    <p:sldId id="354" r:id="rId10"/>
    <p:sldId id="318" r:id="rId11"/>
    <p:sldId id="369" r:id="rId12"/>
    <p:sldId id="347" r:id="rId13"/>
    <p:sldId id="258" r:id="rId14"/>
    <p:sldId id="368" r:id="rId15"/>
    <p:sldId id="281" r:id="rId16"/>
    <p:sldId id="280" r:id="rId17"/>
    <p:sldId id="349" r:id="rId18"/>
    <p:sldId id="370" r:id="rId19"/>
    <p:sldId id="356" r:id="rId20"/>
    <p:sldId id="336" r:id="rId21"/>
    <p:sldId id="337" r:id="rId22"/>
    <p:sldId id="387" r:id="rId23"/>
    <p:sldId id="388" r:id="rId24"/>
    <p:sldId id="371" r:id="rId25"/>
    <p:sldId id="372" r:id="rId26"/>
    <p:sldId id="386" r:id="rId27"/>
    <p:sldId id="385" r:id="rId28"/>
    <p:sldId id="389" r:id="rId29"/>
    <p:sldId id="390" r:id="rId30"/>
    <p:sldId id="334" r:id="rId31"/>
    <p:sldId id="374" r:id="rId32"/>
    <p:sldId id="375" r:id="rId33"/>
    <p:sldId id="287" r:id="rId34"/>
    <p:sldId id="303" r:id="rId35"/>
    <p:sldId id="271" r:id="rId36"/>
    <p:sldId id="283" r:id="rId37"/>
    <p:sldId id="301" r:id="rId38"/>
    <p:sldId id="284" r:id="rId39"/>
    <p:sldId id="392" r:id="rId40"/>
    <p:sldId id="382" r:id="rId41"/>
    <p:sldId id="305" r:id="rId42"/>
    <p:sldId id="306" r:id="rId43"/>
    <p:sldId id="367" r:id="rId44"/>
    <p:sldId id="307" r:id="rId45"/>
    <p:sldId id="308" r:id="rId46"/>
    <p:sldId id="309" r:id="rId47"/>
    <p:sldId id="300" r:id="rId48"/>
    <p:sldId id="314" r:id="rId49"/>
    <p:sldId id="376" r:id="rId50"/>
    <p:sldId id="378" r:id="rId51"/>
    <p:sldId id="377" r:id="rId52"/>
    <p:sldId id="302" r:id="rId53"/>
    <p:sldId id="381" r:id="rId54"/>
    <p:sldId id="288" r:id="rId55"/>
    <p:sldId id="320" r:id="rId56"/>
    <p:sldId id="321" r:id="rId57"/>
    <p:sldId id="379" r:id="rId58"/>
    <p:sldId id="327" r:id="rId59"/>
    <p:sldId id="383" r:id="rId60"/>
    <p:sldId id="355" r:id="rId61"/>
    <p:sldId id="384" r:id="rId62"/>
    <p:sldId id="357" r:id="rId63"/>
    <p:sldId id="323" r:id="rId64"/>
    <p:sldId id="324" r:id="rId65"/>
    <p:sldId id="329" r:id="rId66"/>
    <p:sldId id="345" r:id="rId67"/>
    <p:sldId id="346"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F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7" autoAdjust="0"/>
    <p:restoredTop sz="75805" autoAdjust="0"/>
  </p:normalViewPr>
  <p:slideViewPr>
    <p:cSldViewPr>
      <p:cViewPr varScale="1">
        <p:scale>
          <a:sx n="67" d="100"/>
          <a:sy n="67" d="100"/>
        </p:scale>
        <p:origin x="-1507" y="-72"/>
      </p:cViewPr>
      <p:guideLst>
        <p:guide orient="horz" pos="2160"/>
        <p:guide pos="2880"/>
      </p:guideLst>
    </p:cSldViewPr>
  </p:slideViewPr>
  <p:notesTextViewPr>
    <p:cViewPr>
      <p:scale>
        <a:sx n="1" d="1"/>
        <a:sy n="1" d="1"/>
      </p:scale>
      <p:origin x="0" y="0"/>
    </p:cViewPr>
  </p:notesTextViewPr>
  <p:sorterViewPr>
    <p:cViewPr>
      <p:scale>
        <a:sx n="100" d="100"/>
        <a:sy n="100" d="100"/>
      </p:scale>
      <p:origin x="0" y="10003"/>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6F61F-DC83-471A-B98D-841E8E5F149F}" type="doc">
      <dgm:prSet loTypeId="urn:microsoft.com/office/officeart/2005/8/layout/default#1" loCatId="list" qsTypeId="urn:microsoft.com/office/officeart/2005/8/quickstyle/3d5" qsCatId="3D" csTypeId="urn:microsoft.com/office/officeart/2005/8/colors/colorful1#1" csCatId="colorful" phldr="1"/>
      <dgm:spPr/>
      <dgm:t>
        <a:bodyPr/>
        <a:lstStyle/>
        <a:p>
          <a:endParaRPr lang="en-CA"/>
        </a:p>
      </dgm:t>
    </dgm:pt>
    <dgm:pt modelId="{A4682C57-B21A-49EC-BC64-11E9EFEF2D7E}">
      <dgm:prSet phldrT="[Text]"/>
      <dgm:spPr/>
      <dgm:t>
        <a:bodyPr/>
        <a:lstStyle/>
        <a:p>
          <a:r>
            <a:rPr lang="en-CA" dirty="0" err="1" smtClean="0"/>
            <a:t>eLearn</a:t>
          </a:r>
          <a:endParaRPr lang="en-CA" dirty="0"/>
        </a:p>
      </dgm:t>
    </dgm:pt>
    <dgm:pt modelId="{6C1BB95F-B9DA-434A-9249-AA7A29936CFC}" type="parTrans" cxnId="{111EB6A0-8BDE-4ACB-B0D9-F5714AAF37C7}">
      <dgm:prSet/>
      <dgm:spPr/>
      <dgm:t>
        <a:bodyPr/>
        <a:lstStyle/>
        <a:p>
          <a:endParaRPr lang="en-CA"/>
        </a:p>
      </dgm:t>
    </dgm:pt>
    <dgm:pt modelId="{A6052345-4AA6-44F2-BE39-4461A556208C}" type="sibTrans" cxnId="{111EB6A0-8BDE-4ACB-B0D9-F5714AAF37C7}">
      <dgm:prSet/>
      <dgm:spPr/>
      <dgm:t>
        <a:bodyPr/>
        <a:lstStyle/>
        <a:p>
          <a:endParaRPr lang="en-CA"/>
        </a:p>
      </dgm:t>
    </dgm:pt>
    <dgm:pt modelId="{39B4AFB7-3DF9-48CB-9049-464EB330B0BA}">
      <dgm:prSet phldrT="[Text]"/>
      <dgm:spPr/>
      <dgm:t>
        <a:bodyPr/>
        <a:lstStyle/>
        <a:p>
          <a:r>
            <a:rPr lang="en-CA" dirty="0" smtClean="0"/>
            <a:t>Microsoft PowerPoint</a:t>
          </a:r>
          <a:endParaRPr lang="en-CA" dirty="0"/>
        </a:p>
      </dgm:t>
    </dgm:pt>
    <dgm:pt modelId="{440A867E-2103-4F23-BD56-6BE5C6CE065D}" type="parTrans" cxnId="{19CAAC9F-2DD8-4C53-A422-44EBF3C4D72B}">
      <dgm:prSet/>
      <dgm:spPr/>
      <dgm:t>
        <a:bodyPr/>
        <a:lstStyle/>
        <a:p>
          <a:endParaRPr lang="en-CA"/>
        </a:p>
      </dgm:t>
    </dgm:pt>
    <dgm:pt modelId="{9C6561E2-961E-4DD4-9658-B3DC2E22EC82}" type="sibTrans" cxnId="{19CAAC9F-2DD8-4C53-A422-44EBF3C4D72B}">
      <dgm:prSet/>
      <dgm:spPr/>
      <dgm:t>
        <a:bodyPr/>
        <a:lstStyle/>
        <a:p>
          <a:endParaRPr lang="en-CA"/>
        </a:p>
      </dgm:t>
    </dgm:pt>
    <dgm:pt modelId="{EBDEF57E-C5FE-4FF7-B905-C71F48F038C2}">
      <dgm:prSet phldrT="[Text]"/>
      <dgm:spPr/>
      <dgm:t>
        <a:bodyPr/>
        <a:lstStyle/>
        <a:p>
          <a:r>
            <a:rPr lang="en-CA" dirty="0" smtClean="0"/>
            <a:t>Microsoft Excel</a:t>
          </a:r>
          <a:endParaRPr lang="en-CA" dirty="0"/>
        </a:p>
      </dgm:t>
    </dgm:pt>
    <dgm:pt modelId="{BCCC608B-3A7C-4EB9-B405-F9AD797860DB}" type="parTrans" cxnId="{639BFAA3-B127-4083-AB63-E97DD4437061}">
      <dgm:prSet/>
      <dgm:spPr/>
      <dgm:t>
        <a:bodyPr/>
        <a:lstStyle/>
        <a:p>
          <a:endParaRPr lang="en-CA"/>
        </a:p>
      </dgm:t>
    </dgm:pt>
    <dgm:pt modelId="{D5398CD5-EE82-4E2B-868B-D9AA57D67D12}" type="sibTrans" cxnId="{639BFAA3-B127-4083-AB63-E97DD4437061}">
      <dgm:prSet/>
      <dgm:spPr/>
      <dgm:t>
        <a:bodyPr/>
        <a:lstStyle/>
        <a:p>
          <a:endParaRPr lang="en-CA"/>
        </a:p>
      </dgm:t>
    </dgm:pt>
    <dgm:pt modelId="{0B0CF7B6-0A73-4221-A311-7E78A49B4984}">
      <dgm:prSet phldrT="[Text]"/>
      <dgm:spPr/>
      <dgm:t>
        <a:bodyPr/>
        <a:lstStyle/>
        <a:p>
          <a:r>
            <a:rPr lang="en-CA" dirty="0" smtClean="0"/>
            <a:t>File/folder management</a:t>
          </a:r>
          <a:endParaRPr lang="en-CA" dirty="0"/>
        </a:p>
      </dgm:t>
    </dgm:pt>
    <dgm:pt modelId="{BA11FEBF-E25A-47C5-B37F-0736D7A84B66}" type="parTrans" cxnId="{ADAE9C26-9DDB-4202-A0FC-C6340A099E9D}">
      <dgm:prSet/>
      <dgm:spPr/>
      <dgm:t>
        <a:bodyPr/>
        <a:lstStyle/>
        <a:p>
          <a:endParaRPr lang="en-CA"/>
        </a:p>
      </dgm:t>
    </dgm:pt>
    <dgm:pt modelId="{A2F9865D-86C2-4205-8C1F-4C1D981C5B01}" type="sibTrans" cxnId="{ADAE9C26-9DDB-4202-A0FC-C6340A099E9D}">
      <dgm:prSet/>
      <dgm:spPr/>
      <dgm:t>
        <a:bodyPr/>
        <a:lstStyle/>
        <a:p>
          <a:endParaRPr lang="en-CA"/>
        </a:p>
      </dgm:t>
    </dgm:pt>
    <dgm:pt modelId="{45328CB4-6652-4414-9947-C4C6C25E0902}">
      <dgm:prSet phldrT="[Text]"/>
      <dgm:spPr/>
      <dgm:t>
        <a:bodyPr/>
        <a:lstStyle/>
        <a:p>
          <a:r>
            <a:rPr lang="en-CA" dirty="0" smtClean="0"/>
            <a:t>Computer foundations</a:t>
          </a:r>
          <a:endParaRPr lang="en-CA" dirty="0"/>
        </a:p>
      </dgm:t>
    </dgm:pt>
    <dgm:pt modelId="{4C44998B-4F51-46EF-8C1F-B168BC4B40A2}" type="parTrans" cxnId="{4188B68F-A813-4399-8BEE-ACCD394D5B4D}">
      <dgm:prSet/>
      <dgm:spPr/>
      <dgm:t>
        <a:bodyPr/>
        <a:lstStyle/>
        <a:p>
          <a:endParaRPr lang="en-CA"/>
        </a:p>
      </dgm:t>
    </dgm:pt>
    <dgm:pt modelId="{2EAD929E-D998-4EB4-BDEA-CE7FE56E3980}" type="sibTrans" cxnId="{4188B68F-A813-4399-8BEE-ACCD394D5B4D}">
      <dgm:prSet/>
      <dgm:spPr/>
      <dgm:t>
        <a:bodyPr/>
        <a:lstStyle/>
        <a:p>
          <a:endParaRPr lang="en-CA"/>
        </a:p>
      </dgm:t>
    </dgm:pt>
    <dgm:pt modelId="{860D71E1-F532-400E-A2C1-6C74399A904B}">
      <dgm:prSet phldrT="[Text]"/>
      <dgm:spPr/>
      <dgm:t>
        <a:bodyPr/>
        <a:lstStyle/>
        <a:p>
          <a:r>
            <a:rPr lang="en-CA" dirty="0" smtClean="0"/>
            <a:t>Internet/online communications</a:t>
          </a:r>
          <a:endParaRPr lang="en-CA" dirty="0"/>
        </a:p>
      </dgm:t>
    </dgm:pt>
    <dgm:pt modelId="{25A26B03-44EA-445E-9B60-5BF56DC815FA}" type="parTrans" cxnId="{BC9DF61F-CD73-4EA9-8FB0-F3EEAFAD653B}">
      <dgm:prSet/>
      <dgm:spPr/>
      <dgm:t>
        <a:bodyPr/>
        <a:lstStyle/>
        <a:p>
          <a:endParaRPr lang="en-CA"/>
        </a:p>
      </dgm:t>
    </dgm:pt>
    <dgm:pt modelId="{90051D59-A601-4629-BCE3-385F43045765}" type="sibTrans" cxnId="{BC9DF61F-CD73-4EA9-8FB0-F3EEAFAD653B}">
      <dgm:prSet/>
      <dgm:spPr/>
      <dgm:t>
        <a:bodyPr/>
        <a:lstStyle/>
        <a:p>
          <a:endParaRPr lang="en-CA"/>
        </a:p>
      </dgm:t>
    </dgm:pt>
    <dgm:pt modelId="{200BE8B0-C937-4B60-9F6E-BBAA822A40BF}">
      <dgm:prSet/>
      <dgm:spPr/>
      <dgm:t>
        <a:bodyPr/>
        <a:lstStyle/>
        <a:p>
          <a:r>
            <a:rPr lang="en-CA" dirty="0" smtClean="0"/>
            <a:t>Office 365</a:t>
          </a:r>
        </a:p>
        <a:p>
          <a:endParaRPr lang="en-CA" dirty="0"/>
        </a:p>
      </dgm:t>
    </dgm:pt>
    <dgm:pt modelId="{037BC13B-E9B8-45A8-9B2D-D61D98DE07D1}" type="parTrans" cxnId="{477B9C20-FB5A-47E3-9074-8395BE35B62D}">
      <dgm:prSet/>
      <dgm:spPr/>
      <dgm:t>
        <a:bodyPr/>
        <a:lstStyle/>
        <a:p>
          <a:endParaRPr lang="en-CA"/>
        </a:p>
      </dgm:t>
    </dgm:pt>
    <dgm:pt modelId="{CBB9DF7D-CD10-4ACB-8D12-C6BE2D20093C}" type="sibTrans" cxnId="{477B9C20-FB5A-47E3-9074-8395BE35B62D}">
      <dgm:prSet/>
      <dgm:spPr/>
      <dgm:t>
        <a:bodyPr/>
        <a:lstStyle/>
        <a:p>
          <a:endParaRPr lang="en-CA"/>
        </a:p>
      </dgm:t>
    </dgm:pt>
    <dgm:pt modelId="{1FB4D377-99B5-4B45-86B0-CC79A4134CB9}" type="pres">
      <dgm:prSet presAssocID="{4B96F61F-DC83-471A-B98D-841E8E5F149F}" presName="diagram" presStyleCnt="0">
        <dgm:presLayoutVars>
          <dgm:dir/>
          <dgm:resizeHandles val="exact"/>
        </dgm:presLayoutVars>
      </dgm:prSet>
      <dgm:spPr/>
      <dgm:t>
        <a:bodyPr/>
        <a:lstStyle/>
        <a:p>
          <a:endParaRPr lang="en-CA"/>
        </a:p>
      </dgm:t>
    </dgm:pt>
    <dgm:pt modelId="{71479459-6887-40C0-B34D-8253370F87BA}" type="pres">
      <dgm:prSet presAssocID="{A4682C57-B21A-49EC-BC64-11E9EFEF2D7E}" presName="node" presStyleLbl="node1" presStyleIdx="0" presStyleCnt="7" custLinFactNeighborX="-1129" custLinFactNeighborY="-273">
        <dgm:presLayoutVars>
          <dgm:bulletEnabled val="1"/>
        </dgm:presLayoutVars>
      </dgm:prSet>
      <dgm:spPr/>
      <dgm:t>
        <a:bodyPr/>
        <a:lstStyle/>
        <a:p>
          <a:endParaRPr lang="en-CA"/>
        </a:p>
      </dgm:t>
    </dgm:pt>
    <dgm:pt modelId="{2AE02258-E4A5-4AE0-9C72-CD23AE138EBA}" type="pres">
      <dgm:prSet presAssocID="{A6052345-4AA6-44F2-BE39-4461A556208C}" presName="sibTrans" presStyleCnt="0"/>
      <dgm:spPr/>
    </dgm:pt>
    <dgm:pt modelId="{BD4E7608-5799-4DC2-8486-765157CE7F53}" type="pres">
      <dgm:prSet presAssocID="{39B4AFB7-3DF9-48CB-9049-464EB330B0BA}" presName="node" presStyleLbl="node1" presStyleIdx="1" presStyleCnt="7" custLinFactNeighborX="654" custLinFactNeighborY="-1664">
        <dgm:presLayoutVars>
          <dgm:bulletEnabled val="1"/>
        </dgm:presLayoutVars>
      </dgm:prSet>
      <dgm:spPr/>
      <dgm:t>
        <a:bodyPr/>
        <a:lstStyle/>
        <a:p>
          <a:endParaRPr lang="en-CA"/>
        </a:p>
      </dgm:t>
    </dgm:pt>
    <dgm:pt modelId="{63C7993D-A984-4B96-9D73-20150D8AE1C0}" type="pres">
      <dgm:prSet presAssocID="{9C6561E2-961E-4DD4-9658-B3DC2E22EC82}" presName="sibTrans" presStyleCnt="0"/>
      <dgm:spPr/>
    </dgm:pt>
    <dgm:pt modelId="{A8D6DF7D-6ED2-4FDA-A352-040915592F24}" type="pres">
      <dgm:prSet presAssocID="{EBDEF57E-C5FE-4FF7-B905-C71F48F038C2}" presName="node" presStyleLbl="node1" presStyleIdx="2" presStyleCnt="7">
        <dgm:presLayoutVars>
          <dgm:bulletEnabled val="1"/>
        </dgm:presLayoutVars>
      </dgm:prSet>
      <dgm:spPr/>
      <dgm:t>
        <a:bodyPr/>
        <a:lstStyle/>
        <a:p>
          <a:endParaRPr lang="en-CA"/>
        </a:p>
      </dgm:t>
    </dgm:pt>
    <dgm:pt modelId="{916DA45C-165C-4D6B-B595-33B97DD87675}" type="pres">
      <dgm:prSet presAssocID="{D5398CD5-EE82-4E2B-868B-D9AA57D67D12}" presName="sibTrans" presStyleCnt="0"/>
      <dgm:spPr/>
    </dgm:pt>
    <dgm:pt modelId="{98D9F424-A7A5-4D04-83A4-19D48E07BF0A}" type="pres">
      <dgm:prSet presAssocID="{200BE8B0-C937-4B60-9F6E-BBAA822A40BF}" presName="node" presStyleLbl="node1" presStyleIdx="3" presStyleCnt="7">
        <dgm:presLayoutVars>
          <dgm:bulletEnabled val="1"/>
        </dgm:presLayoutVars>
      </dgm:prSet>
      <dgm:spPr/>
      <dgm:t>
        <a:bodyPr/>
        <a:lstStyle/>
        <a:p>
          <a:endParaRPr lang="en-CA"/>
        </a:p>
      </dgm:t>
    </dgm:pt>
    <dgm:pt modelId="{FA43491A-856C-48C3-85D0-16714ABB07E0}" type="pres">
      <dgm:prSet presAssocID="{CBB9DF7D-CD10-4ACB-8D12-C6BE2D20093C}" presName="sibTrans" presStyleCnt="0"/>
      <dgm:spPr/>
    </dgm:pt>
    <dgm:pt modelId="{655A1F9A-6EE0-4FBB-9307-442124F6684B}" type="pres">
      <dgm:prSet presAssocID="{0B0CF7B6-0A73-4221-A311-7E78A49B4984}" presName="node" presStyleLbl="node1" presStyleIdx="4" presStyleCnt="7" custLinFactNeighborX="-3710" custLinFactNeighborY="-3010">
        <dgm:presLayoutVars>
          <dgm:bulletEnabled val="1"/>
        </dgm:presLayoutVars>
      </dgm:prSet>
      <dgm:spPr/>
      <dgm:t>
        <a:bodyPr/>
        <a:lstStyle/>
        <a:p>
          <a:endParaRPr lang="en-CA"/>
        </a:p>
      </dgm:t>
    </dgm:pt>
    <dgm:pt modelId="{BB36AF1F-FD82-45F9-9D89-CE756E934714}" type="pres">
      <dgm:prSet presAssocID="{A2F9865D-86C2-4205-8C1F-4C1D981C5B01}" presName="sibTrans" presStyleCnt="0"/>
      <dgm:spPr/>
    </dgm:pt>
    <dgm:pt modelId="{1C5D32F6-9275-43E5-B35E-2E698FE32C67}" type="pres">
      <dgm:prSet presAssocID="{45328CB4-6652-4414-9947-C4C6C25E0902}" presName="node" presStyleLbl="node1" presStyleIdx="5" presStyleCnt="7">
        <dgm:presLayoutVars>
          <dgm:bulletEnabled val="1"/>
        </dgm:presLayoutVars>
      </dgm:prSet>
      <dgm:spPr/>
      <dgm:t>
        <a:bodyPr/>
        <a:lstStyle/>
        <a:p>
          <a:endParaRPr lang="en-CA"/>
        </a:p>
      </dgm:t>
    </dgm:pt>
    <dgm:pt modelId="{BBADA9B3-81B2-4894-A022-D9557B25BD95}" type="pres">
      <dgm:prSet presAssocID="{2EAD929E-D998-4EB4-BDEA-CE7FE56E3980}" presName="sibTrans" presStyleCnt="0"/>
      <dgm:spPr/>
    </dgm:pt>
    <dgm:pt modelId="{3BF7CF1A-E7E6-40DC-9EB1-63FAD0EF58DB}" type="pres">
      <dgm:prSet presAssocID="{860D71E1-F532-400E-A2C1-6C74399A904B}" presName="node" presStyleLbl="node1" presStyleIdx="6" presStyleCnt="7" custLinFactNeighborX="36" custLinFactNeighborY="288">
        <dgm:presLayoutVars>
          <dgm:bulletEnabled val="1"/>
        </dgm:presLayoutVars>
      </dgm:prSet>
      <dgm:spPr/>
      <dgm:t>
        <a:bodyPr/>
        <a:lstStyle/>
        <a:p>
          <a:endParaRPr lang="en-CA"/>
        </a:p>
      </dgm:t>
    </dgm:pt>
  </dgm:ptLst>
  <dgm:cxnLst>
    <dgm:cxn modelId="{EDED9F1C-31F8-4EE2-9737-597D0ACEE3D2}" type="presOf" srcId="{4B96F61F-DC83-471A-B98D-841E8E5F149F}" destId="{1FB4D377-99B5-4B45-86B0-CC79A4134CB9}" srcOrd="0" destOrd="0" presId="urn:microsoft.com/office/officeart/2005/8/layout/default#1"/>
    <dgm:cxn modelId="{6FCAAA16-DBD3-4427-B3EF-B5C37DB60C07}" type="presOf" srcId="{39B4AFB7-3DF9-48CB-9049-464EB330B0BA}" destId="{BD4E7608-5799-4DC2-8486-765157CE7F53}" srcOrd="0" destOrd="0" presId="urn:microsoft.com/office/officeart/2005/8/layout/default#1"/>
    <dgm:cxn modelId="{B7C92493-6767-4DEF-9CCD-035C89061581}" type="presOf" srcId="{45328CB4-6652-4414-9947-C4C6C25E0902}" destId="{1C5D32F6-9275-43E5-B35E-2E698FE32C67}" srcOrd="0" destOrd="0" presId="urn:microsoft.com/office/officeart/2005/8/layout/default#1"/>
    <dgm:cxn modelId="{BC9DF61F-CD73-4EA9-8FB0-F3EEAFAD653B}" srcId="{4B96F61F-DC83-471A-B98D-841E8E5F149F}" destId="{860D71E1-F532-400E-A2C1-6C74399A904B}" srcOrd="6" destOrd="0" parTransId="{25A26B03-44EA-445E-9B60-5BF56DC815FA}" sibTransId="{90051D59-A601-4629-BCE3-385F43045765}"/>
    <dgm:cxn modelId="{111EB6A0-8BDE-4ACB-B0D9-F5714AAF37C7}" srcId="{4B96F61F-DC83-471A-B98D-841E8E5F149F}" destId="{A4682C57-B21A-49EC-BC64-11E9EFEF2D7E}" srcOrd="0" destOrd="0" parTransId="{6C1BB95F-B9DA-434A-9249-AA7A29936CFC}" sibTransId="{A6052345-4AA6-44F2-BE39-4461A556208C}"/>
    <dgm:cxn modelId="{551819B4-19A6-4EA3-8C0A-1D315FAF168D}" type="presOf" srcId="{860D71E1-F532-400E-A2C1-6C74399A904B}" destId="{3BF7CF1A-E7E6-40DC-9EB1-63FAD0EF58DB}" srcOrd="0" destOrd="0" presId="urn:microsoft.com/office/officeart/2005/8/layout/default#1"/>
    <dgm:cxn modelId="{19CAAC9F-2DD8-4C53-A422-44EBF3C4D72B}" srcId="{4B96F61F-DC83-471A-B98D-841E8E5F149F}" destId="{39B4AFB7-3DF9-48CB-9049-464EB330B0BA}" srcOrd="1" destOrd="0" parTransId="{440A867E-2103-4F23-BD56-6BE5C6CE065D}" sibTransId="{9C6561E2-961E-4DD4-9658-B3DC2E22EC82}"/>
    <dgm:cxn modelId="{88507FFE-BF19-447F-8445-1480923271FA}" type="presOf" srcId="{A4682C57-B21A-49EC-BC64-11E9EFEF2D7E}" destId="{71479459-6887-40C0-B34D-8253370F87BA}" srcOrd="0" destOrd="0" presId="urn:microsoft.com/office/officeart/2005/8/layout/default#1"/>
    <dgm:cxn modelId="{477B9C20-FB5A-47E3-9074-8395BE35B62D}" srcId="{4B96F61F-DC83-471A-B98D-841E8E5F149F}" destId="{200BE8B0-C937-4B60-9F6E-BBAA822A40BF}" srcOrd="3" destOrd="0" parTransId="{037BC13B-E9B8-45A8-9B2D-D61D98DE07D1}" sibTransId="{CBB9DF7D-CD10-4ACB-8D12-C6BE2D20093C}"/>
    <dgm:cxn modelId="{FBB03BA3-A628-4816-92D1-471078EF837C}" type="presOf" srcId="{200BE8B0-C937-4B60-9F6E-BBAA822A40BF}" destId="{98D9F424-A7A5-4D04-83A4-19D48E07BF0A}" srcOrd="0" destOrd="0" presId="urn:microsoft.com/office/officeart/2005/8/layout/default#1"/>
    <dgm:cxn modelId="{639BFAA3-B127-4083-AB63-E97DD4437061}" srcId="{4B96F61F-DC83-471A-B98D-841E8E5F149F}" destId="{EBDEF57E-C5FE-4FF7-B905-C71F48F038C2}" srcOrd="2" destOrd="0" parTransId="{BCCC608B-3A7C-4EB9-B405-F9AD797860DB}" sibTransId="{D5398CD5-EE82-4E2B-868B-D9AA57D67D12}"/>
    <dgm:cxn modelId="{D8B31923-37D8-404F-B12A-4941368D7916}" type="presOf" srcId="{0B0CF7B6-0A73-4221-A311-7E78A49B4984}" destId="{655A1F9A-6EE0-4FBB-9307-442124F6684B}" srcOrd="0" destOrd="0" presId="urn:microsoft.com/office/officeart/2005/8/layout/default#1"/>
    <dgm:cxn modelId="{ADAE9C26-9DDB-4202-A0FC-C6340A099E9D}" srcId="{4B96F61F-DC83-471A-B98D-841E8E5F149F}" destId="{0B0CF7B6-0A73-4221-A311-7E78A49B4984}" srcOrd="4" destOrd="0" parTransId="{BA11FEBF-E25A-47C5-B37F-0736D7A84B66}" sibTransId="{A2F9865D-86C2-4205-8C1F-4C1D981C5B01}"/>
    <dgm:cxn modelId="{C9254324-3D9D-4059-9050-3D5FA72A1898}" type="presOf" srcId="{EBDEF57E-C5FE-4FF7-B905-C71F48F038C2}" destId="{A8D6DF7D-6ED2-4FDA-A352-040915592F24}" srcOrd="0" destOrd="0" presId="urn:microsoft.com/office/officeart/2005/8/layout/default#1"/>
    <dgm:cxn modelId="{4188B68F-A813-4399-8BEE-ACCD394D5B4D}" srcId="{4B96F61F-DC83-471A-B98D-841E8E5F149F}" destId="{45328CB4-6652-4414-9947-C4C6C25E0902}" srcOrd="5" destOrd="0" parTransId="{4C44998B-4F51-46EF-8C1F-B168BC4B40A2}" sibTransId="{2EAD929E-D998-4EB4-BDEA-CE7FE56E3980}"/>
    <dgm:cxn modelId="{2A0036EE-26D3-4A78-942A-BC0E4A96084D}" type="presParOf" srcId="{1FB4D377-99B5-4B45-86B0-CC79A4134CB9}" destId="{71479459-6887-40C0-B34D-8253370F87BA}" srcOrd="0" destOrd="0" presId="urn:microsoft.com/office/officeart/2005/8/layout/default#1"/>
    <dgm:cxn modelId="{A3E79892-2832-4440-8F67-5C4C3D7EAAF4}" type="presParOf" srcId="{1FB4D377-99B5-4B45-86B0-CC79A4134CB9}" destId="{2AE02258-E4A5-4AE0-9C72-CD23AE138EBA}" srcOrd="1" destOrd="0" presId="urn:microsoft.com/office/officeart/2005/8/layout/default#1"/>
    <dgm:cxn modelId="{2836134B-900B-4800-8658-B441D1186952}" type="presParOf" srcId="{1FB4D377-99B5-4B45-86B0-CC79A4134CB9}" destId="{BD4E7608-5799-4DC2-8486-765157CE7F53}" srcOrd="2" destOrd="0" presId="urn:microsoft.com/office/officeart/2005/8/layout/default#1"/>
    <dgm:cxn modelId="{BE5A3F39-4613-40D2-9779-9E746E1CEF37}" type="presParOf" srcId="{1FB4D377-99B5-4B45-86B0-CC79A4134CB9}" destId="{63C7993D-A984-4B96-9D73-20150D8AE1C0}" srcOrd="3" destOrd="0" presId="urn:microsoft.com/office/officeart/2005/8/layout/default#1"/>
    <dgm:cxn modelId="{74B96A2A-AC2F-467D-B5B8-146824DA89C1}" type="presParOf" srcId="{1FB4D377-99B5-4B45-86B0-CC79A4134CB9}" destId="{A8D6DF7D-6ED2-4FDA-A352-040915592F24}" srcOrd="4" destOrd="0" presId="urn:microsoft.com/office/officeart/2005/8/layout/default#1"/>
    <dgm:cxn modelId="{455CC45B-40D4-40EE-BDED-98B5BDE5975A}" type="presParOf" srcId="{1FB4D377-99B5-4B45-86B0-CC79A4134CB9}" destId="{916DA45C-165C-4D6B-B595-33B97DD87675}" srcOrd="5" destOrd="0" presId="urn:microsoft.com/office/officeart/2005/8/layout/default#1"/>
    <dgm:cxn modelId="{A9E8C678-96C3-4A4D-AF78-014C776AE815}" type="presParOf" srcId="{1FB4D377-99B5-4B45-86B0-CC79A4134CB9}" destId="{98D9F424-A7A5-4D04-83A4-19D48E07BF0A}" srcOrd="6" destOrd="0" presId="urn:microsoft.com/office/officeart/2005/8/layout/default#1"/>
    <dgm:cxn modelId="{8DA23034-4F39-41D3-B6C4-BE55A2A7376D}" type="presParOf" srcId="{1FB4D377-99B5-4B45-86B0-CC79A4134CB9}" destId="{FA43491A-856C-48C3-85D0-16714ABB07E0}" srcOrd="7" destOrd="0" presId="urn:microsoft.com/office/officeart/2005/8/layout/default#1"/>
    <dgm:cxn modelId="{72D854FE-635F-44C2-AC58-31D34823E44A}" type="presParOf" srcId="{1FB4D377-99B5-4B45-86B0-CC79A4134CB9}" destId="{655A1F9A-6EE0-4FBB-9307-442124F6684B}" srcOrd="8" destOrd="0" presId="urn:microsoft.com/office/officeart/2005/8/layout/default#1"/>
    <dgm:cxn modelId="{4708BED6-52B9-4BE5-AB6F-C812BB01B475}" type="presParOf" srcId="{1FB4D377-99B5-4B45-86B0-CC79A4134CB9}" destId="{BB36AF1F-FD82-45F9-9D89-CE756E934714}" srcOrd="9" destOrd="0" presId="urn:microsoft.com/office/officeart/2005/8/layout/default#1"/>
    <dgm:cxn modelId="{8903A25C-57AD-4CFA-8608-7183A5353E4F}" type="presParOf" srcId="{1FB4D377-99B5-4B45-86B0-CC79A4134CB9}" destId="{1C5D32F6-9275-43E5-B35E-2E698FE32C67}" srcOrd="10" destOrd="0" presId="urn:microsoft.com/office/officeart/2005/8/layout/default#1"/>
    <dgm:cxn modelId="{7CB644C7-B9C2-4E15-9291-46686E8A95BB}" type="presParOf" srcId="{1FB4D377-99B5-4B45-86B0-CC79A4134CB9}" destId="{BBADA9B3-81B2-4894-A022-D9557B25BD95}" srcOrd="11" destOrd="0" presId="urn:microsoft.com/office/officeart/2005/8/layout/default#1"/>
    <dgm:cxn modelId="{3745E83E-7AD0-42D6-9E0C-1C5A9719B08F}" type="presParOf" srcId="{1FB4D377-99B5-4B45-86B0-CC79A4134CB9}" destId="{3BF7CF1A-E7E6-40DC-9EB1-63FAD0EF58DB}"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C97E7-B85F-4523-BE79-864A4A7F31C2}" type="doc">
      <dgm:prSet loTypeId="urn:microsoft.com/office/officeart/2005/8/layout/hierarchy2" loCatId="hierarchy" qsTypeId="urn:microsoft.com/office/officeart/2005/8/quickstyle/3d5" qsCatId="3D" csTypeId="urn:microsoft.com/office/officeart/2005/8/colors/colorful4" csCatId="colorful" phldr="1"/>
      <dgm:spPr/>
      <dgm:t>
        <a:bodyPr/>
        <a:lstStyle/>
        <a:p>
          <a:endParaRPr lang="en-CA"/>
        </a:p>
      </dgm:t>
    </dgm:pt>
    <dgm:pt modelId="{84E619D1-A1C1-42FE-8125-E0DD04427E79}">
      <dgm:prSet phldrT="[Text]" custT="1"/>
      <dgm:spPr>
        <a:solidFill>
          <a:schemeClr val="accent6"/>
        </a:solidFill>
      </dgm:spPr>
      <dgm:t>
        <a:bodyPr/>
        <a:lstStyle/>
        <a:p>
          <a:r>
            <a:rPr lang="en-CA" sz="2000" dirty="0" smtClean="0"/>
            <a:t>Microsoft Word </a:t>
          </a:r>
        </a:p>
        <a:p>
          <a:endParaRPr lang="en-CA" sz="2000" dirty="0"/>
        </a:p>
      </dgm:t>
    </dgm:pt>
    <dgm:pt modelId="{8A00050D-0747-408A-A1AE-BD74731E2855}" type="parTrans" cxnId="{88DD8025-7780-4FBE-B87C-DC4AA5E63169}">
      <dgm:prSet/>
      <dgm:spPr/>
      <dgm:t>
        <a:bodyPr/>
        <a:lstStyle/>
        <a:p>
          <a:endParaRPr lang="en-CA"/>
        </a:p>
      </dgm:t>
    </dgm:pt>
    <dgm:pt modelId="{BD4E8CF1-848F-402E-A503-28C78C9EBB41}" type="sibTrans" cxnId="{88DD8025-7780-4FBE-B87C-DC4AA5E63169}">
      <dgm:prSet/>
      <dgm:spPr/>
      <dgm:t>
        <a:bodyPr/>
        <a:lstStyle/>
        <a:p>
          <a:endParaRPr lang="en-CA"/>
        </a:p>
      </dgm:t>
    </dgm:pt>
    <dgm:pt modelId="{57BA70BA-FDA3-4D00-8F0D-A2C06EE82428}">
      <dgm:prSet phldrT="[Text]"/>
      <dgm:spPr/>
      <dgm:t>
        <a:bodyPr/>
        <a:lstStyle/>
        <a:p>
          <a:r>
            <a:rPr lang="en-CA" dirty="0" smtClean="0"/>
            <a:t>Add a header with your name to a document</a:t>
          </a:r>
          <a:endParaRPr lang="en-CA" dirty="0"/>
        </a:p>
      </dgm:t>
    </dgm:pt>
    <dgm:pt modelId="{8CD47CF8-D0BF-4241-B3DA-F7CDB685FA30}" type="parTrans" cxnId="{AF734CBF-61C6-4E04-A5FA-599C7CF1A5D0}">
      <dgm:prSet/>
      <dgm:spPr/>
      <dgm:t>
        <a:bodyPr/>
        <a:lstStyle/>
        <a:p>
          <a:endParaRPr lang="en-CA"/>
        </a:p>
      </dgm:t>
    </dgm:pt>
    <dgm:pt modelId="{F517AC58-4202-4202-9D62-A34C30A262C7}" type="sibTrans" cxnId="{AF734CBF-61C6-4E04-A5FA-599C7CF1A5D0}">
      <dgm:prSet/>
      <dgm:spPr/>
      <dgm:t>
        <a:bodyPr/>
        <a:lstStyle/>
        <a:p>
          <a:endParaRPr lang="en-CA"/>
        </a:p>
      </dgm:t>
    </dgm:pt>
    <dgm:pt modelId="{7BE4A558-E85E-48D0-B4D3-29BB42C6663B}">
      <dgm:prSet phldrT="[Text]"/>
      <dgm:spPr/>
      <dgm:t>
        <a:bodyPr/>
        <a:lstStyle/>
        <a:p>
          <a:r>
            <a:rPr lang="en-CA" dirty="0" smtClean="0"/>
            <a:t>Make a paragraph double-spaced</a:t>
          </a:r>
          <a:endParaRPr lang="en-CA" dirty="0"/>
        </a:p>
      </dgm:t>
    </dgm:pt>
    <dgm:pt modelId="{D027769F-E8B8-4F6C-8F8B-3568C1120622}" type="parTrans" cxnId="{C9E51710-98AA-4239-82D9-5E6902956722}">
      <dgm:prSet/>
      <dgm:spPr/>
      <dgm:t>
        <a:bodyPr/>
        <a:lstStyle/>
        <a:p>
          <a:endParaRPr lang="en-CA"/>
        </a:p>
      </dgm:t>
    </dgm:pt>
    <dgm:pt modelId="{8C45DF6E-8B67-4EA2-9FD9-ABB166F0DD59}" type="sibTrans" cxnId="{C9E51710-98AA-4239-82D9-5E6902956722}">
      <dgm:prSet/>
      <dgm:spPr/>
      <dgm:t>
        <a:bodyPr/>
        <a:lstStyle/>
        <a:p>
          <a:endParaRPr lang="en-CA"/>
        </a:p>
      </dgm:t>
    </dgm:pt>
    <dgm:pt modelId="{B2122C0B-809F-443F-8D90-B963005BD139}">
      <dgm:prSet phldrT="[Text]"/>
      <dgm:spPr/>
      <dgm:t>
        <a:bodyPr/>
        <a:lstStyle/>
        <a:p>
          <a:r>
            <a:rPr lang="en-CA" dirty="0" smtClean="0"/>
            <a:t>Training goal: Create a properly formatted document for assignment submission </a:t>
          </a:r>
          <a:endParaRPr lang="en-CA" dirty="0"/>
        </a:p>
      </dgm:t>
    </dgm:pt>
    <dgm:pt modelId="{7E8D7831-7903-4263-911C-6046AE01941E}" type="sibTrans" cxnId="{B9ABECE2-61AC-4BB7-89EF-6B3A7C7A2D48}">
      <dgm:prSet/>
      <dgm:spPr/>
      <dgm:t>
        <a:bodyPr/>
        <a:lstStyle/>
        <a:p>
          <a:endParaRPr lang="en-CA"/>
        </a:p>
      </dgm:t>
    </dgm:pt>
    <dgm:pt modelId="{6B379A5E-70D8-4635-A682-EE4C18FF0468}" type="parTrans" cxnId="{B9ABECE2-61AC-4BB7-89EF-6B3A7C7A2D48}">
      <dgm:prSet/>
      <dgm:spPr/>
      <dgm:t>
        <a:bodyPr/>
        <a:lstStyle/>
        <a:p>
          <a:endParaRPr lang="en-CA"/>
        </a:p>
      </dgm:t>
    </dgm:pt>
    <dgm:pt modelId="{002F6805-EC75-49BA-A616-BB5EC7E813B9}" type="pres">
      <dgm:prSet presAssocID="{80CC97E7-B85F-4523-BE79-864A4A7F31C2}" presName="diagram" presStyleCnt="0">
        <dgm:presLayoutVars>
          <dgm:chPref val="1"/>
          <dgm:dir/>
          <dgm:animOne val="branch"/>
          <dgm:animLvl val="lvl"/>
          <dgm:resizeHandles val="exact"/>
        </dgm:presLayoutVars>
      </dgm:prSet>
      <dgm:spPr/>
      <dgm:t>
        <a:bodyPr/>
        <a:lstStyle/>
        <a:p>
          <a:endParaRPr lang="en-CA"/>
        </a:p>
      </dgm:t>
    </dgm:pt>
    <dgm:pt modelId="{54AF63B6-2C43-4877-988A-9146AC771FF0}" type="pres">
      <dgm:prSet presAssocID="{84E619D1-A1C1-42FE-8125-E0DD04427E79}" presName="root1" presStyleCnt="0"/>
      <dgm:spPr/>
      <dgm:t>
        <a:bodyPr/>
        <a:lstStyle/>
        <a:p>
          <a:endParaRPr lang="en-CA"/>
        </a:p>
      </dgm:t>
    </dgm:pt>
    <dgm:pt modelId="{C10969C0-23A6-4981-8656-A1B39C207060}" type="pres">
      <dgm:prSet presAssocID="{84E619D1-A1C1-42FE-8125-E0DD04427E79}" presName="LevelOneTextNode" presStyleLbl="node0" presStyleIdx="0" presStyleCnt="1" custScaleX="117464" custScaleY="127707" custLinFactY="15195" custLinFactNeighborX="14225" custLinFactNeighborY="100000">
        <dgm:presLayoutVars>
          <dgm:chPref val="3"/>
        </dgm:presLayoutVars>
      </dgm:prSet>
      <dgm:spPr/>
      <dgm:t>
        <a:bodyPr/>
        <a:lstStyle/>
        <a:p>
          <a:endParaRPr lang="en-CA"/>
        </a:p>
      </dgm:t>
    </dgm:pt>
    <dgm:pt modelId="{FB7AD046-FBF9-44AC-BE6E-688666054DA5}" type="pres">
      <dgm:prSet presAssocID="{84E619D1-A1C1-42FE-8125-E0DD04427E79}" presName="level2hierChild" presStyleCnt="0"/>
      <dgm:spPr/>
      <dgm:t>
        <a:bodyPr/>
        <a:lstStyle/>
        <a:p>
          <a:endParaRPr lang="en-CA"/>
        </a:p>
      </dgm:t>
    </dgm:pt>
    <dgm:pt modelId="{538A5AB0-9D33-4C53-8FA0-1ACAB359C3D0}" type="pres">
      <dgm:prSet presAssocID="{6B379A5E-70D8-4635-A682-EE4C18FF0468}" presName="conn2-1" presStyleLbl="parChTrans1D2" presStyleIdx="0" presStyleCnt="1"/>
      <dgm:spPr/>
      <dgm:t>
        <a:bodyPr/>
        <a:lstStyle/>
        <a:p>
          <a:endParaRPr lang="en-CA"/>
        </a:p>
      </dgm:t>
    </dgm:pt>
    <dgm:pt modelId="{9F832D6D-4A2F-438F-8F2D-815261683E2A}" type="pres">
      <dgm:prSet presAssocID="{6B379A5E-70D8-4635-A682-EE4C18FF0468}" presName="connTx" presStyleLbl="parChTrans1D2" presStyleIdx="0" presStyleCnt="1"/>
      <dgm:spPr/>
      <dgm:t>
        <a:bodyPr/>
        <a:lstStyle/>
        <a:p>
          <a:endParaRPr lang="en-CA"/>
        </a:p>
      </dgm:t>
    </dgm:pt>
    <dgm:pt modelId="{1A1ED983-004B-4350-9F61-D0D1375865EF}" type="pres">
      <dgm:prSet presAssocID="{B2122C0B-809F-443F-8D90-B963005BD139}" presName="root2" presStyleCnt="0"/>
      <dgm:spPr/>
      <dgm:t>
        <a:bodyPr/>
        <a:lstStyle/>
        <a:p>
          <a:endParaRPr lang="en-CA"/>
        </a:p>
      </dgm:t>
    </dgm:pt>
    <dgm:pt modelId="{AF9BD5E2-8EA7-4202-BCFB-6C6FDE6B6BCD}" type="pres">
      <dgm:prSet presAssocID="{B2122C0B-809F-443F-8D90-B963005BD139}" presName="LevelTwoTextNode" presStyleLbl="node2" presStyleIdx="0" presStyleCnt="1" custScaleX="98250" custScaleY="92848" custLinFactY="21335" custLinFactNeighborX="-3591" custLinFactNeighborY="100000">
        <dgm:presLayoutVars>
          <dgm:chPref val="3"/>
        </dgm:presLayoutVars>
      </dgm:prSet>
      <dgm:spPr/>
      <dgm:t>
        <a:bodyPr/>
        <a:lstStyle/>
        <a:p>
          <a:endParaRPr lang="en-CA"/>
        </a:p>
      </dgm:t>
    </dgm:pt>
    <dgm:pt modelId="{2AA44981-2B6F-49CB-AC88-02A06173332E}" type="pres">
      <dgm:prSet presAssocID="{B2122C0B-809F-443F-8D90-B963005BD139}" presName="level3hierChild" presStyleCnt="0"/>
      <dgm:spPr/>
      <dgm:t>
        <a:bodyPr/>
        <a:lstStyle/>
        <a:p>
          <a:endParaRPr lang="en-CA"/>
        </a:p>
      </dgm:t>
    </dgm:pt>
    <dgm:pt modelId="{84D84A01-6915-44E7-AFA8-48E3F4709D12}" type="pres">
      <dgm:prSet presAssocID="{8CD47CF8-D0BF-4241-B3DA-F7CDB685FA30}" presName="conn2-1" presStyleLbl="parChTrans1D3" presStyleIdx="0" presStyleCnt="2"/>
      <dgm:spPr/>
      <dgm:t>
        <a:bodyPr/>
        <a:lstStyle/>
        <a:p>
          <a:endParaRPr lang="en-CA"/>
        </a:p>
      </dgm:t>
    </dgm:pt>
    <dgm:pt modelId="{CFF621B6-81DE-4F04-A295-6B7F8B19E0A1}" type="pres">
      <dgm:prSet presAssocID="{8CD47CF8-D0BF-4241-B3DA-F7CDB685FA30}" presName="connTx" presStyleLbl="parChTrans1D3" presStyleIdx="0" presStyleCnt="2"/>
      <dgm:spPr/>
      <dgm:t>
        <a:bodyPr/>
        <a:lstStyle/>
        <a:p>
          <a:endParaRPr lang="en-CA"/>
        </a:p>
      </dgm:t>
    </dgm:pt>
    <dgm:pt modelId="{FDEB5B17-F90A-427B-B0F6-FDF444E58D93}" type="pres">
      <dgm:prSet presAssocID="{57BA70BA-FDA3-4D00-8F0D-A2C06EE82428}" presName="root2" presStyleCnt="0"/>
      <dgm:spPr/>
      <dgm:t>
        <a:bodyPr/>
        <a:lstStyle/>
        <a:p>
          <a:endParaRPr lang="en-CA"/>
        </a:p>
      </dgm:t>
    </dgm:pt>
    <dgm:pt modelId="{71B2F6FB-9B5B-46CD-968B-834E29936FF7}" type="pres">
      <dgm:prSet presAssocID="{57BA70BA-FDA3-4D00-8F0D-A2C06EE82428}" presName="LevelTwoTextNode" presStyleLbl="node3" presStyleIdx="0" presStyleCnt="2" custScaleX="89022" custScaleY="60491" custLinFactY="13654" custLinFactNeighborX="-19566" custLinFactNeighborY="100000">
        <dgm:presLayoutVars>
          <dgm:chPref val="3"/>
        </dgm:presLayoutVars>
      </dgm:prSet>
      <dgm:spPr/>
      <dgm:t>
        <a:bodyPr/>
        <a:lstStyle/>
        <a:p>
          <a:endParaRPr lang="en-CA"/>
        </a:p>
      </dgm:t>
    </dgm:pt>
    <dgm:pt modelId="{1FF41163-4B39-42BE-BE18-676DEB887D7A}" type="pres">
      <dgm:prSet presAssocID="{57BA70BA-FDA3-4D00-8F0D-A2C06EE82428}" presName="level3hierChild" presStyleCnt="0"/>
      <dgm:spPr/>
      <dgm:t>
        <a:bodyPr/>
        <a:lstStyle/>
        <a:p>
          <a:endParaRPr lang="en-CA"/>
        </a:p>
      </dgm:t>
    </dgm:pt>
    <dgm:pt modelId="{C3815A7F-6016-48F3-B6D5-E0A2CA157A76}" type="pres">
      <dgm:prSet presAssocID="{D027769F-E8B8-4F6C-8F8B-3568C1120622}" presName="conn2-1" presStyleLbl="parChTrans1D3" presStyleIdx="1" presStyleCnt="2"/>
      <dgm:spPr/>
      <dgm:t>
        <a:bodyPr/>
        <a:lstStyle/>
        <a:p>
          <a:endParaRPr lang="en-CA"/>
        </a:p>
      </dgm:t>
    </dgm:pt>
    <dgm:pt modelId="{69D4E4AE-C462-454D-BD62-F6C04E96ECB2}" type="pres">
      <dgm:prSet presAssocID="{D027769F-E8B8-4F6C-8F8B-3568C1120622}" presName="connTx" presStyleLbl="parChTrans1D3" presStyleIdx="1" presStyleCnt="2"/>
      <dgm:spPr/>
      <dgm:t>
        <a:bodyPr/>
        <a:lstStyle/>
        <a:p>
          <a:endParaRPr lang="en-CA"/>
        </a:p>
      </dgm:t>
    </dgm:pt>
    <dgm:pt modelId="{22905096-4A2A-43D4-B75A-9E639EBB1B53}" type="pres">
      <dgm:prSet presAssocID="{7BE4A558-E85E-48D0-B4D3-29BB42C6663B}" presName="root2" presStyleCnt="0"/>
      <dgm:spPr/>
      <dgm:t>
        <a:bodyPr/>
        <a:lstStyle/>
        <a:p>
          <a:endParaRPr lang="en-CA"/>
        </a:p>
      </dgm:t>
    </dgm:pt>
    <dgm:pt modelId="{F1DE8203-6361-41DC-940A-FE55A4A9A4DA}" type="pres">
      <dgm:prSet presAssocID="{7BE4A558-E85E-48D0-B4D3-29BB42C6663B}" presName="LevelTwoTextNode" presStyleLbl="node3" presStyleIdx="1" presStyleCnt="2" custScaleX="92376" custScaleY="63519" custLinFactY="17282" custLinFactNeighborX="-15970" custLinFactNeighborY="100000">
        <dgm:presLayoutVars>
          <dgm:chPref val="3"/>
        </dgm:presLayoutVars>
      </dgm:prSet>
      <dgm:spPr/>
      <dgm:t>
        <a:bodyPr/>
        <a:lstStyle/>
        <a:p>
          <a:endParaRPr lang="en-CA"/>
        </a:p>
      </dgm:t>
    </dgm:pt>
    <dgm:pt modelId="{CCD63C43-373D-4CC5-9B36-2C5CE45339CC}" type="pres">
      <dgm:prSet presAssocID="{7BE4A558-E85E-48D0-B4D3-29BB42C6663B}" presName="level3hierChild" presStyleCnt="0"/>
      <dgm:spPr/>
      <dgm:t>
        <a:bodyPr/>
        <a:lstStyle/>
        <a:p>
          <a:endParaRPr lang="en-CA"/>
        </a:p>
      </dgm:t>
    </dgm:pt>
  </dgm:ptLst>
  <dgm:cxnLst>
    <dgm:cxn modelId="{F52E4DDE-1F51-4DDD-AD83-4DC881513A0B}" type="presOf" srcId="{7BE4A558-E85E-48D0-B4D3-29BB42C6663B}" destId="{F1DE8203-6361-41DC-940A-FE55A4A9A4DA}" srcOrd="0" destOrd="0" presId="urn:microsoft.com/office/officeart/2005/8/layout/hierarchy2"/>
    <dgm:cxn modelId="{EE03DF92-8E13-4E74-A904-5328679BD3A4}" type="presOf" srcId="{6B379A5E-70D8-4635-A682-EE4C18FF0468}" destId="{538A5AB0-9D33-4C53-8FA0-1ACAB359C3D0}" srcOrd="0" destOrd="0" presId="urn:microsoft.com/office/officeart/2005/8/layout/hierarchy2"/>
    <dgm:cxn modelId="{88DD8025-7780-4FBE-B87C-DC4AA5E63169}" srcId="{80CC97E7-B85F-4523-BE79-864A4A7F31C2}" destId="{84E619D1-A1C1-42FE-8125-E0DD04427E79}" srcOrd="0" destOrd="0" parTransId="{8A00050D-0747-408A-A1AE-BD74731E2855}" sibTransId="{BD4E8CF1-848F-402E-A503-28C78C9EBB41}"/>
    <dgm:cxn modelId="{74241620-2BB5-4444-8D44-87398CC4E6CF}" type="presOf" srcId="{B2122C0B-809F-443F-8D90-B963005BD139}" destId="{AF9BD5E2-8EA7-4202-BCFB-6C6FDE6B6BCD}" srcOrd="0" destOrd="0" presId="urn:microsoft.com/office/officeart/2005/8/layout/hierarchy2"/>
    <dgm:cxn modelId="{09E606B3-C9FF-4A07-ACBB-41AD1A3B030A}" type="presOf" srcId="{8CD47CF8-D0BF-4241-B3DA-F7CDB685FA30}" destId="{84D84A01-6915-44E7-AFA8-48E3F4709D12}" srcOrd="0" destOrd="0" presId="urn:microsoft.com/office/officeart/2005/8/layout/hierarchy2"/>
    <dgm:cxn modelId="{B9ABECE2-61AC-4BB7-89EF-6B3A7C7A2D48}" srcId="{84E619D1-A1C1-42FE-8125-E0DD04427E79}" destId="{B2122C0B-809F-443F-8D90-B963005BD139}" srcOrd="0" destOrd="0" parTransId="{6B379A5E-70D8-4635-A682-EE4C18FF0468}" sibTransId="{7E8D7831-7903-4263-911C-6046AE01941E}"/>
    <dgm:cxn modelId="{19FE1579-DFEA-4F80-B68E-D2335B7E9429}" type="presOf" srcId="{8CD47CF8-D0BF-4241-B3DA-F7CDB685FA30}" destId="{CFF621B6-81DE-4F04-A295-6B7F8B19E0A1}" srcOrd="1" destOrd="0" presId="urn:microsoft.com/office/officeart/2005/8/layout/hierarchy2"/>
    <dgm:cxn modelId="{39C93312-7840-4724-B0C8-455425ECF9B4}" type="presOf" srcId="{57BA70BA-FDA3-4D00-8F0D-A2C06EE82428}" destId="{71B2F6FB-9B5B-46CD-968B-834E29936FF7}" srcOrd="0" destOrd="0" presId="urn:microsoft.com/office/officeart/2005/8/layout/hierarchy2"/>
    <dgm:cxn modelId="{269F342C-5159-41A7-AE6E-F62D88A51299}" type="presOf" srcId="{D027769F-E8B8-4F6C-8F8B-3568C1120622}" destId="{69D4E4AE-C462-454D-BD62-F6C04E96ECB2}" srcOrd="1" destOrd="0" presId="urn:microsoft.com/office/officeart/2005/8/layout/hierarchy2"/>
    <dgm:cxn modelId="{181F9683-3014-40FE-9B95-CB73FA8A0614}" type="presOf" srcId="{84E619D1-A1C1-42FE-8125-E0DD04427E79}" destId="{C10969C0-23A6-4981-8656-A1B39C207060}" srcOrd="0" destOrd="0" presId="urn:microsoft.com/office/officeart/2005/8/layout/hierarchy2"/>
    <dgm:cxn modelId="{BCC9FEFF-5CFF-46F2-A970-DE7DB2360D06}" type="presOf" srcId="{80CC97E7-B85F-4523-BE79-864A4A7F31C2}" destId="{002F6805-EC75-49BA-A616-BB5EC7E813B9}" srcOrd="0" destOrd="0" presId="urn:microsoft.com/office/officeart/2005/8/layout/hierarchy2"/>
    <dgm:cxn modelId="{5B1B1068-92AB-4C73-B993-56C73A099B17}" type="presOf" srcId="{D027769F-E8B8-4F6C-8F8B-3568C1120622}" destId="{C3815A7F-6016-48F3-B6D5-E0A2CA157A76}" srcOrd="0" destOrd="0" presId="urn:microsoft.com/office/officeart/2005/8/layout/hierarchy2"/>
    <dgm:cxn modelId="{F7089BFC-10F5-4862-B247-A0EC9F00924E}" type="presOf" srcId="{6B379A5E-70D8-4635-A682-EE4C18FF0468}" destId="{9F832D6D-4A2F-438F-8F2D-815261683E2A}" srcOrd="1" destOrd="0" presId="urn:microsoft.com/office/officeart/2005/8/layout/hierarchy2"/>
    <dgm:cxn modelId="{C9E51710-98AA-4239-82D9-5E6902956722}" srcId="{B2122C0B-809F-443F-8D90-B963005BD139}" destId="{7BE4A558-E85E-48D0-B4D3-29BB42C6663B}" srcOrd="1" destOrd="0" parTransId="{D027769F-E8B8-4F6C-8F8B-3568C1120622}" sibTransId="{8C45DF6E-8B67-4EA2-9FD9-ABB166F0DD59}"/>
    <dgm:cxn modelId="{AF734CBF-61C6-4E04-A5FA-599C7CF1A5D0}" srcId="{B2122C0B-809F-443F-8D90-B963005BD139}" destId="{57BA70BA-FDA3-4D00-8F0D-A2C06EE82428}" srcOrd="0" destOrd="0" parTransId="{8CD47CF8-D0BF-4241-B3DA-F7CDB685FA30}" sibTransId="{F517AC58-4202-4202-9D62-A34C30A262C7}"/>
    <dgm:cxn modelId="{8F9AAAFC-FD59-42AF-9C91-E45C2EA50877}" type="presParOf" srcId="{002F6805-EC75-49BA-A616-BB5EC7E813B9}" destId="{54AF63B6-2C43-4877-988A-9146AC771FF0}" srcOrd="0" destOrd="0" presId="urn:microsoft.com/office/officeart/2005/8/layout/hierarchy2"/>
    <dgm:cxn modelId="{3794E5E5-9405-4D42-92D0-38FEB42A6F15}" type="presParOf" srcId="{54AF63B6-2C43-4877-988A-9146AC771FF0}" destId="{C10969C0-23A6-4981-8656-A1B39C207060}" srcOrd="0" destOrd="0" presId="urn:microsoft.com/office/officeart/2005/8/layout/hierarchy2"/>
    <dgm:cxn modelId="{F6F02F55-F43E-40DF-A820-D5C11E36A727}" type="presParOf" srcId="{54AF63B6-2C43-4877-988A-9146AC771FF0}" destId="{FB7AD046-FBF9-44AC-BE6E-688666054DA5}" srcOrd="1" destOrd="0" presId="urn:microsoft.com/office/officeart/2005/8/layout/hierarchy2"/>
    <dgm:cxn modelId="{D9426245-105B-473C-A079-5D0E03112C89}" type="presParOf" srcId="{FB7AD046-FBF9-44AC-BE6E-688666054DA5}" destId="{538A5AB0-9D33-4C53-8FA0-1ACAB359C3D0}" srcOrd="0" destOrd="0" presId="urn:microsoft.com/office/officeart/2005/8/layout/hierarchy2"/>
    <dgm:cxn modelId="{1555FED4-6D82-49B1-B5DC-05D50F00894A}" type="presParOf" srcId="{538A5AB0-9D33-4C53-8FA0-1ACAB359C3D0}" destId="{9F832D6D-4A2F-438F-8F2D-815261683E2A}" srcOrd="0" destOrd="0" presId="urn:microsoft.com/office/officeart/2005/8/layout/hierarchy2"/>
    <dgm:cxn modelId="{E3328946-AD8B-4536-9D49-682F9D4CA28E}" type="presParOf" srcId="{FB7AD046-FBF9-44AC-BE6E-688666054DA5}" destId="{1A1ED983-004B-4350-9F61-D0D1375865EF}" srcOrd="1" destOrd="0" presId="urn:microsoft.com/office/officeart/2005/8/layout/hierarchy2"/>
    <dgm:cxn modelId="{B7BA1713-6D48-4539-8342-AD5835C6B2CE}" type="presParOf" srcId="{1A1ED983-004B-4350-9F61-D0D1375865EF}" destId="{AF9BD5E2-8EA7-4202-BCFB-6C6FDE6B6BCD}" srcOrd="0" destOrd="0" presId="urn:microsoft.com/office/officeart/2005/8/layout/hierarchy2"/>
    <dgm:cxn modelId="{B0A2A0C8-65BC-4572-A140-FA4FF804FEAE}" type="presParOf" srcId="{1A1ED983-004B-4350-9F61-D0D1375865EF}" destId="{2AA44981-2B6F-49CB-AC88-02A06173332E}" srcOrd="1" destOrd="0" presId="urn:microsoft.com/office/officeart/2005/8/layout/hierarchy2"/>
    <dgm:cxn modelId="{120535F7-689C-4B37-AD37-FEF38E8849D4}" type="presParOf" srcId="{2AA44981-2B6F-49CB-AC88-02A06173332E}" destId="{84D84A01-6915-44E7-AFA8-48E3F4709D12}" srcOrd="0" destOrd="0" presId="urn:microsoft.com/office/officeart/2005/8/layout/hierarchy2"/>
    <dgm:cxn modelId="{96C83E34-B7B0-45A6-980E-39E620F18C4D}" type="presParOf" srcId="{84D84A01-6915-44E7-AFA8-48E3F4709D12}" destId="{CFF621B6-81DE-4F04-A295-6B7F8B19E0A1}" srcOrd="0" destOrd="0" presId="urn:microsoft.com/office/officeart/2005/8/layout/hierarchy2"/>
    <dgm:cxn modelId="{C008CE22-0EAA-40C4-B8B8-B83A860205D9}" type="presParOf" srcId="{2AA44981-2B6F-49CB-AC88-02A06173332E}" destId="{FDEB5B17-F90A-427B-B0F6-FDF444E58D93}" srcOrd="1" destOrd="0" presId="urn:microsoft.com/office/officeart/2005/8/layout/hierarchy2"/>
    <dgm:cxn modelId="{BE74C589-40BD-4AF2-8374-002F99F3D3B6}" type="presParOf" srcId="{FDEB5B17-F90A-427B-B0F6-FDF444E58D93}" destId="{71B2F6FB-9B5B-46CD-968B-834E29936FF7}" srcOrd="0" destOrd="0" presId="urn:microsoft.com/office/officeart/2005/8/layout/hierarchy2"/>
    <dgm:cxn modelId="{4BD93EF6-A016-48BE-8F57-C214708D2FDF}" type="presParOf" srcId="{FDEB5B17-F90A-427B-B0F6-FDF444E58D93}" destId="{1FF41163-4B39-42BE-BE18-676DEB887D7A}" srcOrd="1" destOrd="0" presId="urn:microsoft.com/office/officeart/2005/8/layout/hierarchy2"/>
    <dgm:cxn modelId="{9E1CF9F6-16CF-4077-9E3A-86E8E88504B3}" type="presParOf" srcId="{2AA44981-2B6F-49CB-AC88-02A06173332E}" destId="{C3815A7F-6016-48F3-B6D5-E0A2CA157A76}" srcOrd="2" destOrd="0" presId="urn:microsoft.com/office/officeart/2005/8/layout/hierarchy2"/>
    <dgm:cxn modelId="{666930FB-D284-48EF-A885-C9B74CD43D7F}" type="presParOf" srcId="{C3815A7F-6016-48F3-B6D5-E0A2CA157A76}" destId="{69D4E4AE-C462-454D-BD62-F6C04E96ECB2}" srcOrd="0" destOrd="0" presId="urn:microsoft.com/office/officeart/2005/8/layout/hierarchy2"/>
    <dgm:cxn modelId="{62FD8DD0-3687-46B7-9AB7-6410D8B39956}" type="presParOf" srcId="{2AA44981-2B6F-49CB-AC88-02A06173332E}" destId="{22905096-4A2A-43D4-B75A-9E639EBB1B53}" srcOrd="3" destOrd="0" presId="urn:microsoft.com/office/officeart/2005/8/layout/hierarchy2"/>
    <dgm:cxn modelId="{52C1581C-81BB-4B81-8DE3-E3A24CDFA12D}" type="presParOf" srcId="{22905096-4A2A-43D4-B75A-9E639EBB1B53}" destId="{F1DE8203-6361-41DC-940A-FE55A4A9A4DA}" srcOrd="0" destOrd="0" presId="urn:microsoft.com/office/officeart/2005/8/layout/hierarchy2"/>
    <dgm:cxn modelId="{3B6C09B9-4AF7-471D-9F98-EEC8F6DDA9CB}" type="presParOf" srcId="{22905096-4A2A-43D4-B75A-9E639EBB1B53}" destId="{CCD63C43-373D-4CC5-9B36-2C5CE45339CC}"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479459-6887-40C0-B34D-8253370F87BA}">
      <dsp:nvSpPr>
        <dsp:cNvPr id="0" name=""/>
        <dsp:cNvSpPr/>
      </dsp:nvSpPr>
      <dsp:spPr>
        <a:xfrm>
          <a:off x="234203" y="0"/>
          <a:ext cx="1977407" cy="1186444"/>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err="1" smtClean="0"/>
            <a:t>eLearn</a:t>
          </a:r>
          <a:endParaRPr lang="en-CA" sz="2100" kern="1200" dirty="0"/>
        </a:p>
      </dsp:txBody>
      <dsp:txXfrm>
        <a:off x="234203" y="0"/>
        <a:ext cx="1977407" cy="1186444"/>
      </dsp:txXfrm>
    </dsp:sp>
    <dsp:sp modelId="{BD4E7608-5799-4DC2-8486-765157CE7F53}">
      <dsp:nvSpPr>
        <dsp:cNvPr id="0" name=""/>
        <dsp:cNvSpPr/>
      </dsp:nvSpPr>
      <dsp:spPr>
        <a:xfrm>
          <a:off x="2444608" y="0"/>
          <a:ext cx="1977407" cy="1186444"/>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Microsoft PowerPoint</a:t>
          </a:r>
          <a:endParaRPr lang="en-CA" sz="2100" kern="1200" dirty="0"/>
        </a:p>
      </dsp:txBody>
      <dsp:txXfrm>
        <a:off x="2444608" y="0"/>
        <a:ext cx="1977407" cy="1186444"/>
      </dsp:txXfrm>
    </dsp:sp>
    <dsp:sp modelId="{A8D6DF7D-6ED2-4FDA-A352-040915592F24}">
      <dsp:nvSpPr>
        <dsp:cNvPr id="0" name=""/>
        <dsp:cNvSpPr/>
      </dsp:nvSpPr>
      <dsp:spPr>
        <a:xfrm>
          <a:off x="4606824" y="2812"/>
          <a:ext cx="1977407" cy="1186444"/>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Microsoft Excel</a:t>
          </a:r>
          <a:endParaRPr lang="en-CA" sz="2100" kern="1200" dirty="0"/>
        </a:p>
      </dsp:txBody>
      <dsp:txXfrm>
        <a:off x="4606824" y="2812"/>
        <a:ext cx="1977407" cy="1186444"/>
      </dsp:txXfrm>
    </dsp:sp>
    <dsp:sp modelId="{98D9F424-A7A5-4D04-83A4-19D48E07BF0A}">
      <dsp:nvSpPr>
        <dsp:cNvPr id="0" name=""/>
        <dsp:cNvSpPr/>
      </dsp:nvSpPr>
      <dsp:spPr>
        <a:xfrm>
          <a:off x="256528" y="1386997"/>
          <a:ext cx="1977407" cy="1186444"/>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Office 365</a:t>
          </a:r>
        </a:p>
        <a:p>
          <a:pPr lvl="0" algn="ctr" defTabSz="933450">
            <a:lnSpc>
              <a:spcPct val="90000"/>
            </a:lnSpc>
            <a:spcBef>
              <a:spcPct val="0"/>
            </a:spcBef>
            <a:spcAft>
              <a:spcPct val="35000"/>
            </a:spcAft>
          </a:pPr>
          <a:endParaRPr lang="en-CA" sz="2100" kern="1200" dirty="0"/>
        </a:p>
      </dsp:txBody>
      <dsp:txXfrm>
        <a:off x="256528" y="1386997"/>
        <a:ext cx="1977407" cy="1186444"/>
      </dsp:txXfrm>
    </dsp:sp>
    <dsp:sp modelId="{655A1F9A-6EE0-4FBB-9307-442124F6684B}">
      <dsp:nvSpPr>
        <dsp:cNvPr id="0" name=""/>
        <dsp:cNvSpPr/>
      </dsp:nvSpPr>
      <dsp:spPr>
        <a:xfrm>
          <a:off x="2358314" y="1351285"/>
          <a:ext cx="1977407" cy="1186444"/>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File/folder management</a:t>
          </a:r>
          <a:endParaRPr lang="en-CA" sz="2100" kern="1200" dirty="0"/>
        </a:p>
      </dsp:txBody>
      <dsp:txXfrm>
        <a:off x="2358314" y="1351285"/>
        <a:ext cx="1977407" cy="1186444"/>
      </dsp:txXfrm>
    </dsp:sp>
    <dsp:sp modelId="{1C5D32F6-9275-43E5-B35E-2E698FE32C67}">
      <dsp:nvSpPr>
        <dsp:cNvPr id="0" name=""/>
        <dsp:cNvSpPr/>
      </dsp:nvSpPr>
      <dsp:spPr>
        <a:xfrm>
          <a:off x="4606824" y="1386997"/>
          <a:ext cx="1977407" cy="1186444"/>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Computer foundations</a:t>
          </a:r>
          <a:endParaRPr lang="en-CA" sz="2100" kern="1200" dirty="0"/>
        </a:p>
      </dsp:txBody>
      <dsp:txXfrm>
        <a:off x="4606824" y="1386997"/>
        <a:ext cx="1977407" cy="1186444"/>
      </dsp:txXfrm>
    </dsp:sp>
    <dsp:sp modelId="{3BF7CF1A-E7E6-40DC-9EB1-63FAD0EF58DB}">
      <dsp:nvSpPr>
        <dsp:cNvPr id="0" name=""/>
        <dsp:cNvSpPr/>
      </dsp:nvSpPr>
      <dsp:spPr>
        <a:xfrm>
          <a:off x="2432388" y="2773995"/>
          <a:ext cx="1977407" cy="1186444"/>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Internet/online communications</a:t>
          </a:r>
          <a:endParaRPr lang="en-CA" sz="2100" kern="1200" dirty="0"/>
        </a:p>
      </dsp:txBody>
      <dsp:txXfrm>
        <a:off x="2432388" y="2773995"/>
        <a:ext cx="1977407" cy="11864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0969C0-23A6-4981-8656-A1B39C207060}">
      <dsp:nvSpPr>
        <dsp:cNvPr id="0" name=""/>
        <dsp:cNvSpPr/>
      </dsp:nvSpPr>
      <dsp:spPr>
        <a:xfrm>
          <a:off x="288039" y="2448267"/>
          <a:ext cx="2351947" cy="1278520"/>
        </a:xfrm>
        <a:prstGeom prst="roundRect">
          <a:avLst>
            <a:gd name="adj" fmla="val 10000"/>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kern="1200" dirty="0" smtClean="0"/>
            <a:t>Microsoft Word </a:t>
          </a:r>
        </a:p>
        <a:p>
          <a:pPr lvl="0" algn="ctr" defTabSz="889000">
            <a:lnSpc>
              <a:spcPct val="90000"/>
            </a:lnSpc>
            <a:spcBef>
              <a:spcPct val="0"/>
            </a:spcBef>
            <a:spcAft>
              <a:spcPct val="35000"/>
            </a:spcAft>
          </a:pPr>
          <a:endParaRPr lang="en-CA" sz="2000" kern="1200" dirty="0"/>
        </a:p>
      </dsp:txBody>
      <dsp:txXfrm>
        <a:off x="288039" y="2448267"/>
        <a:ext cx="2351947" cy="1278520"/>
      </dsp:txXfrm>
    </dsp:sp>
    <dsp:sp modelId="{538A5AB0-9D33-4C53-8FA0-1ACAB359C3D0}">
      <dsp:nvSpPr>
        <dsp:cNvPr id="0" name=""/>
        <dsp:cNvSpPr/>
      </dsp:nvSpPr>
      <dsp:spPr>
        <a:xfrm rot="472740">
          <a:off x="2637871" y="3094971"/>
          <a:ext cx="448417" cy="46582"/>
        </a:xfrm>
        <a:custGeom>
          <a:avLst/>
          <a:gdLst/>
          <a:ahLst/>
          <a:cxnLst/>
          <a:rect l="0" t="0" r="0" b="0"/>
          <a:pathLst>
            <a:path>
              <a:moveTo>
                <a:pt x="0" y="23291"/>
              </a:moveTo>
              <a:lnTo>
                <a:pt x="448417" y="23291"/>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472740">
        <a:off x="2850869" y="3107052"/>
        <a:ext cx="22420" cy="22420"/>
      </dsp:txXfrm>
    </dsp:sp>
    <dsp:sp modelId="{AF9BD5E2-8EA7-4202-BCFB-6C6FDE6B6BCD}">
      <dsp:nvSpPr>
        <dsp:cNvPr id="0" name=""/>
        <dsp:cNvSpPr/>
      </dsp:nvSpPr>
      <dsp:spPr>
        <a:xfrm>
          <a:off x="3084171" y="2684230"/>
          <a:ext cx="1967231" cy="929534"/>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Training goal: Create a properly formatted document for assignment submission </a:t>
          </a:r>
          <a:endParaRPr lang="en-CA" sz="1400" kern="1200" dirty="0"/>
        </a:p>
      </dsp:txBody>
      <dsp:txXfrm>
        <a:off x="3084171" y="2684230"/>
        <a:ext cx="1967231" cy="929534"/>
      </dsp:txXfrm>
    </dsp:sp>
    <dsp:sp modelId="{84D84A01-6915-44E7-AFA8-48E3F4709D12}">
      <dsp:nvSpPr>
        <dsp:cNvPr id="0" name=""/>
        <dsp:cNvSpPr/>
      </dsp:nvSpPr>
      <dsp:spPr>
        <a:xfrm rot="18940151">
          <a:off x="4955679" y="2890737"/>
          <a:ext cx="672492" cy="46582"/>
        </a:xfrm>
        <a:custGeom>
          <a:avLst/>
          <a:gdLst/>
          <a:ahLst/>
          <a:cxnLst/>
          <a:rect l="0" t="0" r="0" b="0"/>
          <a:pathLst>
            <a:path>
              <a:moveTo>
                <a:pt x="0" y="23291"/>
              </a:moveTo>
              <a:lnTo>
                <a:pt x="672492" y="23291"/>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8940151">
        <a:off x="5275113" y="2897216"/>
        <a:ext cx="33624" cy="33624"/>
      </dsp:txXfrm>
    </dsp:sp>
    <dsp:sp modelId="{71B2F6FB-9B5B-46CD-968B-834E29936FF7}">
      <dsp:nvSpPr>
        <dsp:cNvPr id="0" name=""/>
        <dsp:cNvSpPr/>
      </dsp:nvSpPr>
      <dsp:spPr>
        <a:xfrm>
          <a:off x="5532448" y="2376260"/>
          <a:ext cx="1782461" cy="605596"/>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Add a header with your name to a document</a:t>
          </a:r>
          <a:endParaRPr lang="en-CA" sz="1400" kern="1200" dirty="0"/>
        </a:p>
      </dsp:txBody>
      <dsp:txXfrm>
        <a:off x="5532448" y="2376260"/>
        <a:ext cx="1782461" cy="605596"/>
      </dsp:txXfrm>
    </dsp:sp>
    <dsp:sp modelId="{C3815A7F-6016-48F3-B6D5-E0A2CA157A76}">
      <dsp:nvSpPr>
        <dsp:cNvPr id="0" name=""/>
        <dsp:cNvSpPr/>
      </dsp:nvSpPr>
      <dsp:spPr>
        <a:xfrm rot="1882759">
          <a:off x="5004029" y="3294360"/>
          <a:ext cx="647794" cy="46582"/>
        </a:xfrm>
        <a:custGeom>
          <a:avLst/>
          <a:gdLst/>
          <a:ahLst/>
          <a:cxnLst/>
          <a:rect l="0" t="0" r="0" b="0"/>
          <a:pathLst>
            <a:path>
              <a:moveTo>
                <a:pt x="0" y="23291"/>
              </a:moveTo>
              <a:lnTo>
                <a:pt x="647794" y="23291"/>
              </a:lnTo>
            </a:path>
          </a:pathLst>
        </a:cu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rot="1882759">
        <a:off x="5311731" y="3301456"/>
        <a:ext cx="32389" cy="32389"/>
      </dsp:txXfrm>
    </dsp:sp>
    <dsp:sp modelId="{F1DE8203-6361-41DC-940A-FE55A4A9A4DA}">
      <dsp:nvSpPr>
        <dsp:cNvPr id="0" name=""/>
        <dsp:cNvSpPr/>
      </dsp:nvSpPr>
      <dsp:spPr>
        <a:xfrm>
          <a:off x="5604450" y="3168349"/>
          <a:ext cx="1849618" cy="635911"/>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Make a paragraph double-spaced</a:t>
          </a:r>
          <a:endParaRPr lang="en-CA" sz="1400" kern="1200" dirty="0"/>
        </a:p>
      </dsp:txBody>
      <dsp:txXfrm>
        <a:off x="5604450" y="3168349"/>
        <a:ext cx="1849618" cy="6359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38D267-212E-4CE9-9D5C-F2E39343898C}" type="datetimeFigureOut">
              <a:rPr lang="en-CA" smtClean="0"/>
              <a:pPr/>
              <a:t>2017-01-31</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06FCC5-A12D-45B6-850E-4217829ED0D6}" type="slidenum">
              <a:rPr lang="en-CA" smtClean="0"/>
              <a:pPr/>
              <a:t>‹#›</a:t>
            </a:fld>
            <a:endParaRPr lang="en-CA"/>
          </a:p>
        </p:txBody>
      </p:sp>
    </p:spTree>
    <p:extLst>
      <p:ext uri="{BB962C8B-B14F-4D97-AF65-F5344CB8AC3E}">
        <p14:creationId xmlns:p14="http://schemas.microsoft.com/office/powerpoint/2010/main" xmlns="" val="133168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1</a:t>
            </a:fld>
            <a:endParaRPr lang="en-CA"/>
          </a:p>
        </p:txBody>
      </p:sp>
    </p:spTree>
    <p:extLst>
      <p:ext uri="{BB962C8B-B14F-4D97-AF65-F5344CB8AC3E}">
        <p14:creationId xmlns:p14="http://schemas.microsoft.com/office/powerpoint/2010/main" xmlns="" val="3244456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often confusion regarding the difference between Digital Skills and Digital Literacies. We defined digital skills as those skills students need to succeed while in college</a:t>
            </a:r>
            <a:r>
              <a:rPr lang="en-CA" baseline="0" dirty="0" smtClean="0"/>
              <a:t> – such as saving files, uploading assignments, editing Word documents, etc. </a:t>
            </a:r>
            <a:r>
              <a:rPr lang="en-CA" dirty="0" smtClean="0"/>
              <a:t>Digital skills</a:t>
            </a:r>
            <a:r>
              <a:rPr lang="en-CA" baseline="0" dirty="0" smtClean="0"/>
              <a:t> are foundational to achieve the higher-level digital literacies.</a:t>
            </a:r>
          </a:p>
          <a:p>
            <a:endParaRPr lang="en-CA" baseline="0" dirty="0" smtClean="0"/>
          </a:p>
          <a:p>
            <a:pPr defTabSz="931774">
              <a:defRPr/>
            </a:pPr>
            <a:r>
              <a:rPr lang="en-CA" baseline="0" dirty="0" smtClean="0"/>
              <a:t>We defined Digital Literacies as the skills students need in order to succeed after they graduate. These higher level skills include evaluation of information when researching and completing tasks online, determining when info on Internet is safe to use, etc. “</a:t>
            </a:r>
            <a:r>
              <a:rPr lang="en-CA" dirty="0" smtClean="0"/>
              <a:t>Digital Literacy is the ability to use information and communication technologies to find, evaluate, create, and communicate information, requiring both cognitive and technical skills.” (Louisiana State Library)</a:t>
            </a:r>
          </a:p>
          <a:p>
            <a:endParaRPr lang="en-CA" baseline="0" dirty="0" smtClean="0"/>
          </a:p>
          <a:p>
            <a:endParaRPr lang="en-CA" baseline="0" dirty="0" smtClean="0"/>
          </a:p>
          <a:p>
            <a:r>
              <a:rPr lang="en-CA" baseline="0" dirty="0" smtClean="0"/>
              <a:t>Digital literacies are illustrated in the “Information Management” Essential Employability Skills</a:t>
            </a:r>
          </a:p>
          <a:p>
            <a:endParaRPr lang="en-CA" baseline="0" dirty="0" smtClean="0"/>
          </a:p>
          <a:p>
            <a:r>
              <a:rPr lang="en-CA" baseline="0" dirty="0" smtClean="0"/>
              <a:t>For this project, we focussed on creating supports for students’ Digital Skills.</a:t>
            </a:r>
            <a:endParaRPr lang="en-CA"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10</a:t>
            </a:fld>
            <a:endParaRPr lang="en-CA"/>
          </a:p>
        </p:txBody>
      </p:sp>
    </p:spTree>
    <p:extLst>
      <p:ext uri="{BB962C8B-B14F-4D97-AF65-F5344CB8AC3E}">
        <p14:creationId xmlns:p14="http://schemas.microsoft.com/office/powerpoint/2010/main" xmlns="" val="12261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often confusion regarding the difference between Digital Skills and Digital Literacies. We defined digital skills as those skills students need to succeed while in college</a:t>
            </a:r>
            <a:r>
              <a:rPr lang="en-CA" baseline="0" dirty="0" smtClean="0"/>
              <a:t> – such as saving files, uploading assignments, editing Word documents, etc. </a:t>
            </a:r>
            <a:r>
              <a:rPr lang="en-CA" dirty="0" smtClean="0"/>
              <a:t>Digital skills</a:t>
            </a:r>
            <a:r>
              <a:rPr lang="en-CA" baseline="0" dirty="0" smtClean="0"/>
              <a:t> are foundational to achieve the higher-level digital literacies.</a:t>
            </a:r>
          </a:p>
          <a:p>
            <a:endParaRPr lang="en-CA" baseline="0" dirty="0" smtClean="0"/>
          </a:p>
          <a:p>
            <a:pPr defTabSz="931774">
              <a:defRPr/>
            </a:pPr>
            <a:r>
              <a:rPr lang="en-CA" baseline="0" dirty="0" smtClean="0"/>
              <a:t>We defined Digital Literacies as the skills students need in order to succeed after they graduate. These higher level skills include evaluation of information when researching and completing tasks online, determining when info on Internet is safe to use, etc. “</a:t>
            </a:r>
            <a:r>
              <a:rPr lang="en-CA" dirty="0" smtClean="0"/>
              <a:t>Digital Literacy is the ability to use information and communication technologies to find, evaluate, create, and communicate information, requiring both cognitive and technical skills.” (Louisiana State Library)</a:t>
            </a:r>
          </a:p>
          <a:p>
            <a:endParaRPr lang="en-CA" baseline="0" dirty="0" smtClean="0"/>
          </a:p>
          <a:p>
            <a:endParaRPr lang="en-CA" baseline="0" dirty="0" smtClean="0"/>
          </a:p>
          <a:p>
            <a:r>
              <a:rPr lang="en-CA" baseline="0" dirty="0" smtClean="0"/>
              <a:t>Digital literacies are illustrated in the “Information Management” Essential Employability Skills</a:t>
            </a:r>
          </a:p>
          <a:p>
            <a:endParaRPr lang="en-CA" baseline="0" dirty="0" smtClean="0"/>
          </a:p>
          <a:p>
            <a:r>
              <a:rPr lang="en-CA" baseline="0" dirty="0" smtClean="0"/>
              <a:t>For this project, we focussed on creating supports for students’ Digital Skills.</a:t>
            </a:r>
            <a:endParaRPr lang="en-CA" dirty="0" smtClean="0"/>
          </a:p>
          <a:p>
            <a:endParaRPr lang="en-CA" dirty="0" smtClean="0"/>
          </a:p>
          <a:p>
            <a:endParaRPr lang="en-CA" baseline="0"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11</a:t>
            </a:fld>
            <a:endParaRPr lang="en-US"/>
          </a:p>
        </p:txBody>
      </p:sp>
    </p:spTree>
    <p:extLst>
      <p:ext uri="{BB962C8B-B14F-4D97-AF65-F5344CB8AC3E}">
        <p14:creationId xmlns:p14="http://schemas.microsoft.com/office/powerpoint/2010/main" xmlns="" val="289332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Model for Digital Literacy illustrates</a:t>
            </a:r>
            <a:r>
              <a:rPr lang="en-CA" baseline="0" dirty="0" smtClean="0"/>
              <a:t> the foundational digital skills in the “Access” to “Use” area focussing on competence and opportunity to build on these skills, to the evolution of Digital Literacy – found in the higher level “Understand” and “Create” area. Students work toward Digital Literacy in their program of study where they should gain the problem-solving, creativity, and decision-making skills employers are after. </a:t>
            </a:r>
            <a:endParaRPr lang="en-CA" dirty="0" smtClean="0"/>
          </a:p>
          <a:p>
            <a:endParaRPr lang="en-CA" dirty="0" smtClean="0"/>
          </a:p>
          <a:p>
            <a:endParaRPr lang="en-CA" dirty="0" smtClean="0"/>
          </a:p>
          <a:p>
            <a:r>
              <a:rPr lang="en-CA" dirty="0" smtClean="0"/>
              <a:t>Again, for the toolkit, the focus is</a:t>
            </a:r>
            <a:r>
              <a:rPr lang="en-CA" baseline="0" dirty="0" smtClean="0"/>
              <a:t> to address the foundational </a:t>
            </a:r>
            <a:r>
              <a:rPr lang="en-CA" dirty="0" smtClean="0"/>
              <a:t>Digital</a:t>
            </a:r>
            <a:r>
              <a:rPr lang="en-CA" baseline="0" dirty="0" smtClean="0"/>
              <a:t> Skills – looking at the “Access” to “Use” (on the way to “Understand” and “Create” – Digital Literacy in POS)</a:t>
            </a:r>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12</a:t>
            </a:fld>
            <a:endParaRPr lang="en-US"/>
          </a:p>
        </p:txBody>
      </p:sp>
    </p:spTree>
    <p:extLst>
      <p:ext uri="{BB962C8B-B14F-4D97-AF65-F5344CB8AC3E}">
        <p14:creationId xmlns:p14="http://schemas.microsoft.com/office/powerpoint/2010/main" xmlns="" val="246433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Show of hands how many,</a:t>
            </a:r>
            <a:r>
              <a:rPr lang="en-CA" baseline="0" dirty="0" smtClean="0"/>
              <a:t> then ask for any anecdotes.</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13</a:t>
            </a:fld>
            <a:endParaRPr lang="en-CA"/>
          </a:p>
        </p:txBody>
      </p:sp>
    </p:spTree>
    <p:extLst>
      <p:ext uri="{BB962C8B-B14F-4D97-AF65-F5344CB8AC3E}">
        <p14:creationId xmlns:p14="http://schemas.microsoft.com/office/powerpoint/2010/main" xmlns="" val="185154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Originally, a Digital Skills Assessment and Remediation project team researched Digital Skills Assessment tools, reviewed possible remediation strategies, and surveyed</a:t>
            </a:r>
            <a:r>
              <a:rPr lang="en-CA" baseline="0" dirty="0" smtClean="0"/>
              <a:t> students and faculty to determine the specific skills students need to succeed in college. There were over 1600 responses to the student survey, which indicated great interest in the topic, and there were over 200 faculty survey responses which also illustrated significant interest in the topic of Digital Skills. </a:t>
            </a:r>
          </a:p>
          <a:p>
            <a:endParaRPr lang="en-CA" baseline="0" dirty="0" smtClean="0"/>
          </a:p>
          <a:p>
            <a:r>
              <a:rPr lang="en-CA" baseline="0" dirty="0" smtClean="0"/>
              <a:t>Face-to-face interviews were conducted with approximately 50 faculty, administrators, and support staff at Mohawk, and approximately 25 faculty, administrators, and support staff at other institutions were also consulted. </a:t>
            </a:r>
            <a:endParaRPr lang="en-CA" dirty="0" smtClean="0"/>
          </a:p>
          <a:p>
            <a:endParaRPr lang="en-CA" dirty="0" smtClean="0"/>
          </a:p>
          <a:p>
            <a:r>
              <a:rPr lang="en-CA" dirty="0" smtClean="0"/>
              <a:t>An environmental scan</a:t>
            </a:r>
            <a:r>
              <a:rPr lang="en-CA" baseline="0" dirty="0" smtClean="0"/>
              <a:t>, literature review, and trials of various assessment tools were also completed in the Fall semester of 2014.</a:t>
            </a:r>
          </a:p>
          <a:p>
            <a:pPr lvl="1"/>
            <a:r>
              <a:rPr lang="en-CA" dirty="0" smtClean="0"/>
              <a:t>Contacted colleges in the area </a:t>
            </a:r>
          </a:p>
          <a:p>
            <a:r>
              <a:rPr lang="en-CA" dirty="0" smtClean="0"/>
              <a:t>Trialed various assessment tools (30 student trial) – </a:t>
            </a:r>
            <a:r>
              <a:rPr lang="en-CA" dirty="0" err="1" smtClean="0"/>
              <a:t>Accuplacer’s</a:t>
            </a:r>
            <a:r>
              <a:rPr lang="en-CA" dirty="0" smtClean="0"/>
              <a:t> Computer Skills Placement tool: </a:t>
            </a:r>
          </a:p>
          <a:p>
            <a:r>
              <a:rPr lang="en-CA" sz="1400" b="0" i="0"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http://www.csplacement.com/  </a:t>
            </a:r>
          </a:p>
          <a:p>
            <a:r>
              <a:rPr lang="en-CA" sz="1200" b="0" i="0" u="none" strike="noStrike" kern="1200" baseline="0" dirty="0" smtClean="0">
                <a:solidFill>
                  <a:schemeClr val="tx1"/>
                </a:solidFill>
                <a:latin typeface="+mn-lt"/>
                <a:ea typeface="+mn-ea"/>
                <a:cs typeface="+mn-cs"/>
              </a:rPr>
              <a:t>Most students strongly agreed that the assessment tool was effective in diagnosing the areas where they needed help and that it was easy to use.</a:t>
            </a:r>
            <a:endParaRPr lang="en-CA" dirty="0" smtClean="0"/>
          </a:p>
          <a:p>
            <a:pPr lvl="1"/>
            <a:r>
              <a:rPr lang="en-CA" dirty="0" smtClean="0"/>
              <a:t>Reviewed literature </a:t>
            </a:r>
          </a:p>
          <a:p>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14</a:t>
            </a:fld>
            <a:endParaRPr lang="en-CA"/>
          </a:p>
        </p:txBody>
      </p:sp>
    </p:spTree>
    <p:extLst>
      <p:ext uri="{BB962C8B-B14F-4D97-AF65-F5344CB8AC3E}">
        <p14:creationId xmlns:p14="http://schemas.microsoft.com/office/powerpoint/2010/main" xmlns="" val="117411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review of the literature shows that “technology competencies</a:t>
            </a:r>
            <a:r>
              <a:rPr lang="en-CA" baseline="0" dirty="0" smtClean="0"/>
              <a:t> are often taken for granted”, putting many students who lack the requisite computer and Internet skills at a disadvantage. As we may have seen, students today are immersed in digital media, but their ability to use the technology for real-world problems is often over-estimated. Because students are familiar with Twitter, Instagram, and the like, this doesn’t prove competency of digital skills or literacies.</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15</a:t>
            </a:fld>
            <a:endParaRPr lang="en-CA"/>
          </a:p>
        </p:txBody>
      </p:sp>
    </p:spTree>
    <p:extLst>
      <p:ext uri="{BB962C8B-B14F-4D97-AF65-F5344CB8AC3E}">
        <p14:creationId xmlns:p14="http://schemas.microsoft.com/office/powerpoint/2010/main" xmlns="" val="290971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16</a:t>
            </a:fld>
            <a:endParaRPr lang="en-CA"/>
          </a:p>
        </p:txBody>
      </p:sp>
    </p:spTree>
    <p:extLst>
      <p:ext uri="{BB962C8B-B14F-4D97-AF65-F5344CB8AC3E}">
        <p14:creationId xmlns:p14="http://schemas.microsoft.com/office/powerpoint/2010/main" xmlns="" val="297646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17</a:t>
            </a:fld>
            <a:endParaRPr lang="en-CA"/>
          </a:p>
        </p:txBody>
      </p:sp>
    </p:spTree>
    <p:extLst>
      <p:ext uri="{BB962C8B-B14F-4D97-AF65-F5344CB8AC3E}">
        <p14:creationId xmlns:p14="http://schemas.microsoft.com/office/powerpoint/2010/main" xmlns="" val="845366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18</a:t>
            </a:fld>
            <a:endParaRPr lang="en-CA"/>
          </a:p>
        </p:txBody>
      </p:sp>
    </p:spTree>
    <p:extLst>
      <p:ext uri="{BB962C8B-B14F-4D97-AF65-F5344CB8AC3E}">
        <p14:creationId xmlns:p14="http://schemas.microsoft.com/office/powerpoint/2010/main" xmlns="" val="845366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19</a:t>
            </a:fld>
            <a:endParaRPr lang="en-CA"/>
          </a:p>
        </p:txBody>
      </p:sp>
    </p:spTree>
    <p:extLst>
      <p:ext uri="{BB962C8B-B14F-4D97-AF65-F5344CB8AC3E}">
        <p14:creationId xmlns:p14="http://schemas.microsoft.com/office/powerpoint/2010/main" xmlns="" val="84536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today’s session, we’ll give you a little background</a:t>
            </a:r>
            <a:r>
              <a:rPr lang="en-CA" baseline="0" dirty="0" smtClean="0"/>
              <a:t> information about Mohawk College, specifics about the Digital Skills Toolkit, Project Goals and Implementation, as well as stakeholder response and future considerations. </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a:t>
            </a:fld>
            <a:endParaRPr lang="en-CA"/>
          </a:p>
        </p:txBody>
      </p:sp>
    </p:spTree>
    <p:extLst>
      <p:ext uri="{BB962C8B-B14F-4D97-AF65-F5344CB8AC3E}">
        <p14:creationId xmlns:p14="http://schemas.microsoft.com/office/powerpoint/2010/main" xmlns="" val="765289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Through</a:t>
            </a:r>
            <a:r>
              <a:rPr lang="en-CA" baseline="0" dirty="0" smtClean="0"/>
              <a:t> the faculty survey, comments indicated that h</a:t>
            </a:r>
            <a:r>
              <a:rPr lang="en-CA" dirty="0" smtClean="0"/>
              <a:t>igh school graduates</a:t>
            </a:r>
            <a:r>
              <a:rPr lang="en-CA" baseline="0" dirty="0" smtClean="0"/>
              <a:t> are not coming to college prepared with the digital skills needed to succeed in their college programs.</a:t>
            </a:r>
          </a:p>
          <a:p>
            <a:endParaRPr lang="en-CA" baseline="0" dirty="0" smtClean="0"/>
          </a:p>
          <a:p>
            <a:r>
              <a:rPr lang="en-CA" baseline="0" dirty="0" smtClean="0"/>
              <a:t>Quotes include: </a:t>
            </a:r>
          </a:p>
          <a:p>
            <a:endParaRPr lang="en-CA" baseline="0" dirty="0" smtClean="0"/>
          </a:p>
          <a:p>
            <a:r>
              <a:rPr lang="en-CA" baseline="0" dirty="0" smtClean="0"/>
              <a:t>“Unless it’s being put in the secondary school curriculum, it cannot be expected that incoming students will have these skills.”</a:t>
            </a:r>
          </a:p>
          <a:p>
            <a:endParaRPr lang="en-CA" baseline="0" dirty="0" smtClean="0"/>
          </a:p>
          <a:p>
            <a:r>
              <a:rPr lang="en-CA" baseline="0" dirty="0" smtClean="0"/>
              <a:t>And </a:t>
            </a:r>
          </a:p>
          <a:p>
            <a:r>
              <a:rPr lang="en-CA" baseline="0" dirty="0" smtClean="0"/>
              <a:t>“In general, the students come to us with weak computer skills.” – and some faculty indicated that they saw a decline in computer skills over the last few years.</a:t>
            </a:r>
          </a:p>
          <a:p>
            <a:endParaRPr lang="en-CA" baseline="0" dirty="0" smtClean="0"/>
          </a:p>
          <a:p>
            <a:pPr lvl="0" defTabSz="457200">
              <a:buFont typeface="Arial"/>
              <a:buChar char="•"/>
            </a:pPr>
            <a:r>
              <a:rPr lang="en-CA" sz="1200" dirty="0" smtClean="0">
                <a:solidFill>
                  <a:prstClr val="black"/>
                </a:solidFill>
                <a:latin typeface="Myriad Web Pro" panose="020B0503030403020204"/>
              </a:rPr>
              <a:t>“We can't afford to turn away students with poor skills, so the only alternative is to offer pathways to bridge gaps so that this competency barrier doesn't impede their  ability to learn. </a:t>
            </a:r>
            <a:r>
              <a:rPr lang="en-CA" sz="1200" b="1" dirty="0" smtClean="0">
                <a:solidFill>
                  <a:schemeClr val="accent6">
                    <a:lumMod val="75000"/>
                  </a:schemeClr>
                </a:solidFill>
                <a:latin typeface="Myriad Web Pro" panose="020B0503030403020204"/>
              </a:rPr>
              <a:t>Unless it's being put in the secondary school curriculum, it cannot be expected that incoming students will have these skills.</a:t>
            </a:r>
            <a:r>
              <a:rPr lang="en-CA" sz="1200" dirty="0" smtClean="0">
                <a:latin typeface="Myriad Web Pro" panose="020B0503030403020204"/>
              </a:rPr>
              <a:t>”</a:t>
            </a:r>
          </a:p>
          <a:p>
            <a:pPr lvl="0" defTabSz="457200">
              <a:buFont typeface="Arial"/>
              <a:buChar char="•"/>
            </a:pPr>
            <a:r>
              <a:rPr lang="en-CA" sz="1200" dirty="0" smtClean="0">
                <a:solidFill>
                  <a:prstClr val="black"/>
                </a:solidFill>
                <a:latin typeface="Myriad Web Pro" panose="020B0503030403020204"/>
              </a:rPr>
              <a:t>“Students are plugged into iPhones/smart phones/tablets but this does not mean they are able to navigate </a:t>
            </a:r>
            <a:r>
              <a:rPr lang="en-CA" sz="1200" dirty="0" err="1" smtClean="0">
                <a:solidFill>
                  <a:prstClr val="black"/>
                </a:solidFill>
                <a:latin typeface="Myriad Web Pro" panose="020B0503030403020204"/>
              </a:rPr>
              <a:t>eLearn</a:t>
            </a:r>
            <a:r>
              <a:rPr lang="en-CA" sz="1200" dirty="0" smtClean="0">
                <a:solidFill>
                  <a:prstClr val="black"/>
                </a:solidFill>
                <a:latin typeface="Myriad Web Pro" panose="020B0503030403020204"/>
              </a:rPr>
              <a:t>, manage files, download/upload files, select appropriate file types for saving, use word- processing/presentation software, etc. These skills are - in general - not practiced on a regular basis or in required high school courses.”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20</a:t>
            </a:fld>
            <a:endParaRPr lang="en-CA"/>
          </a:p>
        </p:txBody>
      </p:sp>
    </p:spTree>
    <p:extLst>
      <p:ext uri="{BB962C8B-B14F-4D97-AF65-F5344CB8AC3E}">
        <p14:creationId xmlns:p14="http://schemas.microsoft.com/office/powerpoint/2010/main" xmlns="" val="224642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Other</a:t>
            </a:r>
            <a:r>
              <a:rPr lang="en-CA" baseline="0" dirty="0" smtClean="0"/>
              <a:t> quotes: </a:t>
            </a:r>
            <a:r>
              <a:rPr lang="en-CA" sz="1200" dirty="0" smtClean="0"/>
              <a:t>“</a:t>
            </a:r>
            <a:r>
              <a:rPr lang="en-CA" sz="1200" b="1" dirty="0" smtClean="0">
                <a:solidFill>
                  <a:schemeClr val="accent6">
                    <a:lumMod val="75000"/>
                  </a:schemeClr>
                </a:solidFill>
              </a:rPr>
              <a:t>Just like math and English, we expect a certain level and when they are not there they get lost.</a:t>
            </a:r>
            <a:r>
              <a:rPr lang="en-CA"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“I'm always surprised that there is such a range of skill levels in my classes, despite the students being of similar ages and completing similar high school courses of study. </a:t>
            </a:r>
            <a:r>
              <a:rPr lang="en-CA" sz="1200" b="1" dirty="0" smtClean="0">
                <a:solidFill>
                  <a:schemeClr val="accent6">
                    <a:lumMod val="75000"/>
                  </a:schemeClr>
                </a:solidFill>
              </a:rPr>
              <a:t>Digital natives? I think not.</a:t>
            </a:r>
            <a:r>
              <a:rPr lang="en-CA"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Though students are proficient with social media, this does not mean they are able to navigate the college’s Learning Management System, mange files, or use presentation software. According to comments from the faculty survey, students are generally not proficient in the type of computer skills needed to succeed in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lvl="0"/>
            <a:r>
              <a:rPr lang="en-CA" sz="1200" dirty="0" smtClean="0"/>
              <a:t>“Some believe students possess advanced computer skills since they are connected to technology however </a:t>
            </a:r>
            <a:r>
              <a:rPr lang="en-CA" sz="1200" b="1" dirty="0" smtClean="0">
                <a:solidFill>
                  <a:schemeClr val="accent6">
                    <a:lumMod val="75000"/>
                  </a:schemeClr>
                </a:solidFill>
              </a:rPr>
              <a:t>the social technology they are connected to is very different than learning technologies </a:t>
            </a:r>
            <a:r>
              <a:rPr lang="en-CA" sz="1200" dirty="0" smtClean="0"/>
              <a:t>- it isn't smart to assume that students have the skills since a deficit may influence their ultimate success” </a:t>
            </a:r>
          </a:p>
          <a:p>
            <a:r>
              <a:rPr lang="en-CA" sz="1200" dirty="0" smtClean="0"/>
              <a:t>“I was always under the impression that students entering college would be savvy when it came to computer skills. </a:t>
            </a:r>
            <a:r>
              <a:rPr lang="en-CA" sz="1200" b="1" dirty="0" smtClean="0">
                <a:solidFill>
                  <a:schemeClr val="accent6">
                    <a:lumMod val="75000"/>
                  </a:schemeClr>
                </a:solidFill>
              </a:rPr>
              <a:t>They know how to text but they have a hard time with software, file management and </a:t>
            </a:r>
            <a:r>
              <a:rPr lang="en-CA" sz="1200" b="1" dirty="0" err="1" smtClean="0">
                <a:solidFill>
                  <a:schemeClr val="accent6">
                    <a:lumMod val="75000"/>
                  </a:schemeClr>
                </a:solidFill>
              </a:rPr>
              <a:t>eLearn</a:t>
            </a:r>
            <a:r>
              <a:rPr lang="en-CA" sz="1200" dirty="0" smtClean="0"/>
              <a:t>. Even though we offer a course in semester one that covers these skills any other assistance to our students would be a benefit.”</a:t>
            </a:r>
          </a:p>
          <a:p>
            <a:endParaRPr lang="en-CA" sz="1200" dirty="0" smtClean="0"/>
          </a:p>
          <a:p>
            <a:r>
              <a:rPr lang="en-CA" dirty="0" smtClean="0"/>
              <a:t>Faculty also noted</a:t>
            </a:r>
            <a:r>
              <a:rPr lang="en-CA" baseline="0" dirty="0" smtClean="0"/>
              <a:t> that digital skills knowledge may not be based on age, as one might expect, and they thought by addressing students’ digital skills gap, the college would see an increase in student retention.</a:t>
            </a:r>
          </a:p>
          <a:p>
            <a:endParaRPr lang="en-CA" baseline="0" dirty="0" smtClean="0"/>
          </a:p>
          <a:p>
            <a:r>
              <a:rPr lang="en-CA" baseline="0" dirty="0" smtClean="0"/>
              <a:t>Some comments in the survey also made mention of digital issues taking up valuable class time.</a:t>
            </a:r>
            <a:endParaRPr lang="en-CA" dirty="0" smtClean="0"/>
          </a:p>
          <a:p>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21</a:t>
            </a:fld>
            <a:endParaRPr lang="en-CA"/>
          </a:p>
        </p:txBody>
      </p:sp>
    </p:spTree>
    <p:extLst>
      <p:ext uri="{BB962C8B-B14F-4D97-AF65-F5344CB8AC3E}">
        <p14:creationId xmlns:p14="http://schemas.microsoft.com/office/powerpoint/2010/main" xmlns="" val="3986269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22</a:t>
            </a:fld>
            <a:endParaRPr lang="en-CA"/>
          </a:p>
        </p:txBody>
      </p:sp>
    </p:spTree>
    <p:extLst>
      <p:ext uri="{BB962C8B-B14F-4D97-AF65-F5344CB8AC3E}">
        <p14:creationId xmlns:p14="http://schemas.microsoft.com/office/powerpoint/2010/main" xmlns="" val="39135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23</a:t>
            </a:fld>
            <a:endParaRPr lang="en-CA"/>
          </a:p>
        </p:txBody>
      </p:sp>
    </p:spTree>
    <p:extLst>
      <p:ext uri="{BB962C8B-B14F-4D97-AF65-F5344CB8AC3E}">
        <p14:creationId xmlns:p14="http://schemas.microsoft.com/office/powerpoint/2010/main" xmlns="" val="39135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24</a:t>
            </a:fld>
            <a:endParaRPr lang="en-CA"/>
          </a:p>
        </p:txBody>
      </p:sp>
    </p:spTree>
    <p:extLst>
      <p:ext uri="{BB962C8B-B14F-4D97-AF65-F5344CB8AC3E}">
        <p14:creationId xmlns:p14="http://schemas.microsoft.com/office/powerpoint/2010/main" xmlns="" val="39135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25</a:t>
            </a:fld>
            <a:endParaRPr lang="en-CA"/>
          </a:p>
        </p:txBody>
      </p:sp>
    </p:spTree>
    <p:extLst>
      <p:ext uri="{BB962C8B-B14F-4D97-AF65-F5344CB8AC3E}">
        <p14:creationId xmlns:p14="http://schemas.microsoft.com/office/powerpoint/2010/main" xmlns="" val="391351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r>
              <a:rPr lang="en-US" baseline="0" dirty="0" smtClean="0"/>
              <a:t>The faculty and student surveys had similar findings in terms of which digital skills were needed for students to succeed in college.</a:t>
            </a:r>
          </a:p>
          <a:p>
            <a:pPr marL="232943" indent="-232943">
              <a:buAutoNum type="arabicParenR"/>
            </a:pPr>
            <a:endParaRPr lang="en-US" baseline="0" dirty="0" smtClean="0"/>
          </a:p>
          <a:p>
            <a:pPr marL="232943" indent="-232943">
              <a:buAutoNum type="arabicParenR"/>
            </a:pPr>
            <a:r>
              <a:rPr lang="en-US" baseline="0" dirty="0" smtClean="0"/>
              <a:t>Interestingly, 64% of students said that they would like a digital skills assessment – possibly to assess in or out of a computer course in their program of study.</a:t>
            </a:r>
          </a:p>
        </p:txBody>
      </p:sp>
      <p:sp>
        <p:nvSpPr>
          <p:cNvPr id="4" name="Slide Number Placeholder 3"/>
          <p:cNvSpPr>
            <a:spLocks noGrp="1"/>
          </p:cNvSpPr>
          <p:nvPr>
            <p:ph type="sldNum" sz="quarter" idx="10"/>
          </p:nvPr>
        </p:nvSpPr>
        <p:spPr/>
        <p:txBody>
          <a:bodyPr/>
          <a:lstStyle/>
          <a:p>
            <a:fld id="{6706FCC5-A12D-45B6-850E-4217829ED0D6}" type="slidenum">
              <a:rPr lang="en-CA" smtClean="0"/>
              <a:pPr/>
              <a:t>26</a:t>
            </a:fld>
            <a:endParaRPr lang="en-CA"/>
          </a:p>
        </p:txBody>
      </p:sp>
    </p:spTree>
    <p:extLst>
      <p:ext uri="{BB962C8B-B14F-4D97-AF65-F5344CB8AC3E}">
        <p14:creationId xmlns:p14="http://schemas.microsoft.com/office/powerpoint/2010/main" xmlns="" val="247867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27</a:t>
            </a:fld>
            <a:endParaRPr lang="en-CA"/>
          </a:p>
        </p:txBody>
      </p:sp>
    </p:spTree>
    <p:extLst>
      <p:ext uri="{BB962C8B-B14F-4D97-AF65-F5344CB8AC3E}">
        <p14:creationId xmlns:p14="http://schemas.microsoft.com/office/powerpoint/2010/main" xmlns="" val="3028389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Comments</a:t>
            </a:r>
            <a:r>
              <a:rPr lang="en-CA" baseline="0" dirty="0" smtClean="0"/>
              <a:t> from students who completed the survey indicate a need for digital skills support. (and we can infer these students may need to brush up on their writing skills as well.)</a:t>
            </a:r>
            <a:endParaRPr lang="en-CA"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28</a:t>
            </a:fld>
            <a:endParaRPr lang="en-CA"/>
          </a:p>
        </p:txBody>
      </p:sp>
    </p:spTree>
    <p:extLst>
      <p:ext uri="{BB962C8B-B14F-4D97-AF65-F5344CB8AC3E}">
        <p14:creationId xmlns:p14="http://schemas.microsoft.com/office/powerpoint/2010/main" xmlns="" val="2433179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Digital Skills Assessment and Remediation project evolved</a:t>
            </a:r>
            <a:r>
              <a:rPr lang="en-CA" baseline="0" dirty="0" smtClean="0"/>
              <a:t> into the “Digital Skills Toolkit” project when the decision was made to remove the “assessment” piece from the project. </a:t>
            </a:r>
          </a:p>
          <a:p>
            <a:r>
              <a:rPr lang="en-CA" baseline="0" dirty="0" smtClean="0"/>
              <a:t>Adding a Digital Skills Assessment to the current Reading, Writing, and Mathematics assessments (not to mention the “Student Entrance Survey”) would have added another hour to this 4 hour assessment period. This was deemed to be too much for students, not to mention the strain it would place on the current assessment department staffing, resources, and allocated space in the college.  Also, to have a proper assessment and remediation system in place to address students’ computer skills, the college would need to ensure a remedial computer course could be available to all POS’s – and in most cases, there was no space in the POS to add the course. </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29</a:t>
            </a:fld>
            <a:endParaRPr lang="en-CA"/>
          </a:p>
        </p:txBody>
      </p:sp>
    </p:spTree>
    <p:extLst>
      <p:ext uri="{BB962C8B-B14F-4D97-AF65-F5344CB8AC3E}">
        <p14:creationId xmlns:p14="http://schemas.microsoft.com/office/powerpoint/2010/main" xmlns="" val="1148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3</a:t>
            </a:fld>
            <a:endParaRPr lang="en-CA"/>
          </a:p>
        </p:txBody>
      </p:sp>
    </p:spTree>
    <p:extLst>
      <p:ext uri="{BB962C8B-B14F-4D97-AF65-F5344CB8AC3E}">
        <p14:creationId xmlns:p14="http://schemas.microsoft.com/office/powerpoint/2010/main" xmlns="" val="263907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30</a:t>
            </a:fld>
            <a:endParaRPr lang="en-CA"/>
          </a:p>
        </p:txBody>
      </p:sp>
    </p:spTree>
    <p:extLst>
      <p:ext uri="{BB962C8B-B14F-4D97-AF65-F5344CB8AC3E}">
        <p14:creationId xmlns:p14="http://schemas.microsoft.com/office/powerpoint/2010/main" xmlns="" val="77461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31</a:t>
            </a:fld>
            <a:endParaRPr lang="en-CA"/>
          </a:p>
        </p:txBody>
      </p:sp>
    </p:spTree>
    <p:extLst>
      <p:ext uri="{BB962C8B-B14F-4D97-AF65-F5344CB8AC3E}">
        <p14:creationId xmlns:p14="http://schemas.microsoft.com/office/powerpoint/2010/main" xmlns="" val="198548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32</a:t>
            </a:fld>
            <a:endParaRPr lang="en-CA"/>
          </a:p>
        </p:txBody>
      </p:sp>
    </p:spTree>
    <p:extLst>
      <p:ext uri="{BB962C8B-B14F-4D97-AF65-F5344CB8AC3E}">
        <p14:creationId xmlns:p14="http://schemas.microsoft.com/office/powerpoint/2010/main" xmlns="" val="761481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33</a:t>
            </a:fld>
            <a:endParaRPr lang="en-CA"/>
          </a:p>
        </p:txBody>
      </p:sp>
    </p:spTree>
    <p:extLst>
      <p:ext uri="{BB962C8B-B14F-4D97-AF65-F5344CB8AC3E}">
        <p14:creationId xmlns:p14="http://schemas.microsoft.com/office/powerpoint/2010/main" xmlns="" val="3594023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34</a:t>
            </a:fld>
            <a:endParaRPr lang="en-CA"/>
          </a:p>
        </p:txBody>
      </p:sp>
    </p:spTree>
    <p:extLst>
      <p:ext uri="{BB962C8B-B14F-4D97-AF65-F5344CB8AC3E}">
        <p14:creationId xmlns:p14="http://schemas.microsoft.com/office/powerpoint/2010/main" xmlns="" val="680885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37</a:t>
            </a:fld>
            <a:endParaRPr lang="en-CA"/>
          </a:p>
        </p:txBody>
      </p:sp>
    </p:spTree>
    <p:extLst>
      <p:ext uri="{BB962C8B-B14F-4D97-AF65-F5344CB8AC3E}">
        <p14:creationId xmlns:p14="http://schemas.microsoft.com/office/powerpoint/2010/main" xmlns="" val="1115439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38</a:t>
            </a:fld>
            <a:endParaRPr lang="en-CA"/>
          </a:p>
        </p:txBody>
      </p:sp>
    </p:spTree>
    <p:extLst>
      <p:ext uri="{BB962C8B-B14F-4D97-AF65-F5344CB8AC3E}">
        <p14:creationId xmlns:p14="http://schemas.microsoft.com/office/powerpoint/2010/main" xmlns="" val="1516545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39</a:t>
            </a:fld>
            <a:endParaRPr lang="en-CA"/>
          </a:p>
        </p:txBody>
      </p:sp>
    </p:spTree>
    <p:extLst>
      <p:ext uri="{BB962C8B-B14F-4D97-AF65-F5344CB8AC3E}">
        <p14:creationId xmlns:p14="http://schemas.microsoft.com/office/powerpoint/2010/main" xmlns="" val="3415343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40</a:t>
            </a:fld>
            <a:endParaRPr lang="en-CA"/>
          </a:p>
        </p:txBody>
      </p:sp>
    </p:spTree>
    <p:extLst>
      <p:ext uri="{BB962C8B-B14F-4D97-AF65-F5344CB8AC3E}">
        <p14:creationId xmlns:p14="http://schemas.microsoft.com/office/powerpoint/2010/main" xmlns="" val="80561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41</a:t>
            </a:fld>
            <a:endParaRPr lang="en-CA"/>
          </a:p>
        </p:txBody>
      </p:sp>
    </p:spTree>
    <p:extLst>
      <p:ext uri="{BB962C8B-B14F-4D97-AF65-F5344CB8AC3E}">
        <p14:creationId xmlns:p14="http://schemas.microsoft.com/office/powerpoint/2010/main" xmlns="" val="204590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4</a:t>
            </a:fld>
            <a:endParaRPr lang="en-CA"/>
          </a:p>
        </p:txBody>
      </p:sp>
    </p:spTree>
    <p:extLst>
      <p:ext uri="{BB962C8B-B14F-4D97-AF65-F5344CB8AC3E}">
        <p14:creationId xmlns:p14="http://schemas.microsoft.com/office/powerpoint/2010/main" xmlns="" val="1785000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42</a:t>
            </a:fld>
            <a:endParaRPr lang="en-CA"/>
          </a:p>
        </p:txBody>
      </p:sp>
    </p:spTree>
    <p:extLst>
      <p:ext uri="{BB962C8B-B14F-4D97-AF65-F5344CB8AC3E}">
        <p14:creationId xmlns:p14="http://schemas.microsoft.com/office/powerpoint/2010/main" xmlns="" val="341052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43</a:t>
            </a:fld>
            <a:endParaRPr lang="en-CA"/>
          </a:p>
        </p:txBody>
      </p:sp>
    </p:spTree>
    <p:extLst>
      <p:ext uri="{BB962C8B-B14F-4D97-AF65-F5344CB8AC3E}">
        <p14:creationId xmlns:p14="http://schemas.microsoft.com/office/powerpoint/2010/main" xmlns="" val="52644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Goodwill Community</a:t>
            </a:r>
            <a:r>
              <a:rPr lang="en-CA" baseline="0" dirty="0" smtClean="0"/>
              <a:t> Foundations – excellent resource.</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44</a:t>
            </a:fld>
            <a:endParaRPr lang="en-CA"/>
          </a:p>
        </p:txBody>
      </p:sp>
    </p:spTree>
    <p:extLst>
      <p:ext uri="{BB962C8B-B14F-4D97-AF65-F5344CB8AC3E}">
        <p14:creationId xmlns:p14="http://schemas.microsoft.com/office/powerpoint/2010/main" xmlns="" val="414423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48</a:t>
            </a:fld>
            <a:endParaRPr lang="en-CA"/>
          </a:p>
        </p:txBody>
      </p:sp>
    </p:spTree>
    <p:extLst>
      <p:ext uri="{BB962C8B-B14F-4D97-AF65-F5344CB8AC3E}">
        <p14:creationId xmlns:p14="http://schemas.microsoft.com/office/powerpoint/2010/main" xmlns="" val="4137208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49</a:t>
            </a:fld>
            <a:endParaRPr lang="en-CA"/>
          </a:p>
        </p:txBody>
      </p:sp>
    </p:spTree>
    <p:extLst>
      <p:ext uri="{BB962C8B-B14F-4D97-AF65-F5344CB8AC3E}">
        <p14:creationId xmlns:p14="http://schemas.microsoft.com/office/powerpoint/2010/main" xmlns="" val="1710981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kern="1200" dirty="0" smtClean="0">
                <a:effectLst/>
                <a:latin typeface="Myriad Pro" panose="020B0503030403020204" pitchFamily="34" charset="0"/>
              </a:rPr>
              <a:t>Students:</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Info in Fee Package (for Winter 2016 semester)</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Assessments</a:t>
            </a:r>
            <a:r>
              <a:rPr lang="en-CA" sz="1200" kern="1200" baseline="0" dirty="0" smtClean="0">
                <a:effectLst/>
                <a:latin typeface="Myriad Pro" panose="020B0503030403020204" pitchFamily="34" charset="0"/>
              </a:rPr>
              <a:t> for Success communications</a:t>
            </a:r>
            <a:endParaRPr lang="en-CA" sz="1200" kern="1200" dirty="0" smtClean="0">
              <a:effectLst/>
              <a:latin typeface="Myriad Pro" panose="020B0503030403020204" pitchFamily="34" charset="0"/>
            </a:endParaRPr>
          </a:p>
          <a:p>
            <a:pPr marL="285750" lvl="0" indent="-285750">
              <a:buFont typeface="Arial" panose="020B0604020202020204" pitchFamily="34" charset="0"/>
              <a:buChar char="•"/>
            </a:pPr>
            <a:r>
              <a:rPr lang="en-CA" sz="1200" kern="1200" dirty="0" err="1" smtClean="0">
                <a:effectLst/>
                <a:latin typeface="Myriad Pro" panose="020B0503030403020204" pitchFamily="34" charset="0"/>
              </a:rPr>
              <a:t>eBlast</a:t>
            </a:r>
            <a:r>
              <a:rPr lang="en-CA" sz="1200" kern="1200" baseline="0" dirty="0" smtClean="0">
                <a:effectLst/>
                <a:latin typeface="Myriad Pro" panose="020B0503030403020204" pitchFamily="34" charset="0"/>
              </a:rPr>
              <a:t> sent from Registrar’s Office (Fall 2015 and 2016 students)</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Hallway</a:t>
            </a:r>
            <a:r>
              <a:rPr lang="en-CA" sz="1200" kern="1200" baseline="0" dirty="0" smtClean="0">
                <a:effectLst/>
                <a:latin typeface="Myriad Pro" panose="020B0503030403020204" pitchFamily="34" charset="0"/>
              </a:rPr>
              <a:t> signage – print/digital</a:t>
            </a:r>
            <a:endParaRPr lang="en-CA" sz="1200" kern="1200" dirty="0" smtClean="0">
              <a:effectLst/>
              <a:latin typeface="Myriad Pro" panose="020B0503030403020204" pitchFamily="34" charset="0"/>
            </a:endParaRPr>
          </a:p>
          <a:p>
            <a:pPr marL="285750" lvl="0" indent="-285750">
              <a:buFont typeface="Arial" panose="020B0604020202020204" pitchFamily="34" charset="0"/>
              <a:buChar char="•"/>
            </a:pPr>
            <a:r>
              <a:rPr lang="en-CA" sz="1200" kern="1200" dirty="0" smtClean="0">
                <a:effectLst/>
                <a:latin typeface="Myriad Pro" panose="020B0503030403020204" pitchFamily="34" charset="0"/>
              </a:rPr>
              <a:t>Social media (via MSA social media and College social media)</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Message and widgets in LMS &amp;</a:t>
            </a:r>
            <a:r>
              <a:rPr lang="en-CA" sz="1200" kern="1200" baseline="0" dirty="0" smtClean="0">
                <a:effectLst/>
                <a:latin typeface="Myriad Pro" panose="020B0503030403020204" pitchFamily="34" charset="0"/>
              </a:rPr>
              <a:t> portal</a:t>
            </a:r>
            <a:endParaRPr lang="en-CA" sz="1200" kern="1200" dirty="0" smtClean="0">
              <a:effectLst/>
              <a:latin typeface="Myriad Pro" panose="020B0503030403020204" pitchFamily="34" charset="0"/>
            </a:endParaRPr>
          </a:p>
          <a:p>
            <a:pPr marL="285750" lvl="0" indent="-285750">
              <a:buFont typeface="Arial" panose="020B0604020202020204" pitchFamily="34" charset="0"/>
              <a:buChar char="•"/>
            </a:pPr>
            <a:r>
              <a:rPr lang="en-CA" sz="1200" kern="1200" dirty="0" smtClean="0">
                <a:effectLst/>
                <a:latin typeface="Myriad Pro" panose="020B0503030403020204" pitchFamily="34" charset="0"/>
              </a:rPr>
              <a:t>Messaging via their faculty </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Postcards to be handed out from frontline service points </a:t>
            </a:r>
          </a:p>
          <a:p>
            <a:pPr marL="285750" lvl="0" indent="-285750">
              <a:buFont typeface="Arial" panose="020B0604020202020204" pitchFamily="34" charset="0"/>
              <a:buChar char="•"/>
            </a:pPr>
            <a:endParaRPr lang="en-CA" sz="1200" kern="1200" dirty="0" smtClean="0">
              <a:effectLst/>
              <a:latin typeface="Myriad Pro" panose="020B0503030403020204" pitchFamily="34" charset="0"/>
            </a:endParaRPr>
          </a:p>
          <a:p>
            <a:r>
              <a:rPr lang="en-CA" dirty="0" smtClean="0"/>
              <a:t>Faculty</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Departmental meetings (August)</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One-pager that outlines how to access and what is included/Email</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PD sessions offered by CTL</a:t>
            </a:r>
          </a:p>
          <a:p>
            <a:pPr marL="285750" lvl="0" indent="-285750">
              <a:buFont typeface="Arial" panose="020B0604020202020204" pitchFamily="34" charset="0"/>
              <a:buChar char="•"/>
            </a:pPr>
            <a:r>
              <a:rPr lang="en-CA" sz="1200" kern="1200" dirty="0" smtClean="0">
                <a:effectLst/>
                <a:latin typeface="Myriad Pro" panose="020B0503030403020204" pitchFamily="34" charset="0"/>
              </a:rPr>
              <a:t>Messaging from Deans/ADs</a:t>
            </a:r>
            <a:endParaRPr lang="en-CA" dirty="0" smtClean="0">
              <a:latin typeface="Myriad Pro" panose="020B0503030403020204" pitchFamily="34" charset="0"/>
            </a:endParaRPr>
          </a:p>
          <a:p>
            <a:pPr marL="285750" lvl="0" indent="-285750">
              <a:buFont typeface="Arial" panose="020B0604020202020204" pitchFamily="34" charset="0"/>
              <a:buChar char="•"/>
            </a:pPr>
            <a:endParaRPr lang="en-CA" sz="1200" kern="1200" dirty="0" smtClean="0">
              <a:effectLst/>
              <a:latin typeface="Myriad Pro" panose="020B0503030403020204" pitchFamily="34" charset="0"/>
            </a:endParaRPr>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50</a:t>
            </a:fld>
            <a:endParaRPr lang="en-CA"/>
          </a:p>
        </p:txBody>
      </p:sp>
    </p:spTree>
    <p:extLst>
      <p:ext uri="{BB962C8B-B14F-4D97-AF65-F5344CB8AC3E}">
        <p14:creationId xmlns:p14="http://schemas.microsoft.com/office/powerpoint/2010/main" xmlns="" val="3515340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51</a:t>
            </a:fld>
            <a:endParaRPr lang="en-CA"/>
          </a:p>
        </p:txBody>
      </p:sp>
    </p:spTree>
    <p:extLst>
      <p:ext uri="{BB962C8B-B14F-4D97-AF65-F5344CB8AC3E}">
        <p14:creationId xmlns:p14="http://schemas.microsoft.com/office/powerpoint/2010/main" xmlns="" val="136191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52</a:t>
            </a:fld>
            <a:endParaRPr lang="en-CA"/>
          </a:p>
        </p:txBody>
      </p:sp>
    </p:spTree>
    <p:extLst>
      <p:ext uri="{BB962C8B-B14F-4D97-AF65-F5344CB8AC3E}">
        <p14:creationId xmlns:p14="http://schemas.microsoft.com/office/powerpoint/2010/main" xmlns="" val="1638541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53</a:t>
            </a:fld>
            <a:endParaRPr lang="en-CA"/>
          </a:p>
        </p:txBody>
      </p:sp>
    </p:spTree>
    <p:extLst>
      <p:ext uri="{BB962C8B-B14F-4D97-AF65-F5344CB8AC3E}">
        <p14:creationId xmlns:p14="http://schemas.microsoft.com/office/powerpoint/2010/main" xmlns="" val="2932296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54</a:t>
            </a:fld>
            <a:endParaRPr lang="en-CA"/>
          </a:p>
        </p:txBody>
      </p:sp>
    </p:spTree>
    <p:extLst>
      <p:ext uri="{BB962C8B-B14F-4D97-AF65-F5344CB8AC3E}">
        <p14:creationId xmlns:p14="http://schemas.microsoft.com/office/powerpoint/2010/main" xmlns="" val="246314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5</a:t>
            </a:fld>
            <a:endParaRPr lang="en-CA"/>
          </a:p>
        </p:txBody>
      </p:sp>
    </p:spTree>
    <p:extLst>
      <p:ext uri="{BB962C8B-B14F-4D97-AF65-F5344CB8AC3E}">
        <p14:creationId xmlns:p14="http://schemas.microsoft.com/office/powerpoint/2010/main" xmlns="" val="39514422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56</a:t>
            </a:fld>
            <a:endParaRPr lang="en-CA"/>
          </a:p>
        </p:txBody>
      </p:sp>
    </p:spTree>
    <p:extLst>
      <p:ext uri="{BB962C8B-B14F-4D97-AF65-F5344CB8AC3E}">
        <p14:creationId xmlns:p14="http://schemas.microsoft.com/office/powerpoint/2010/main" xmlns="" val="2003943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picture</a:t>
            </a:r>
            <a:r>
              <a:rPr lang="en-CA" baseline="0" dirty="0" smtClean="0"/>
              <a:t> of an anchor, the significance being that we understood from the start that providing remediation or extra help to people who are already struggling with a full course load is a bit like throwing an anchor to a drowning person. We understand this and hope that the College may look at other ways to provided digital skills resources to students besides as an ‘extra’.</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58</a:t>
            </a:fld>
            <a:endParaRPr lang="en-CA"/>
          </a:p>
        </p:txBody>
      </p:sp>
    </p:spTree>
    <p:extLst>
      <p:ext uri="{BB962C8B-B14F-4D97-AF65-F5344CB8AC3E}">
        <p14:creationId xmlns:p14="http://schemas.microsoft.com/office/powerpoint/2010/main" xmlns="" val="419803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59</a:t>
            </a:fld>
            <a:endParaRPr lang="en-CA"/>
          </a:p>
        </p:txBody>
      </p:sp>
    </p:spTree>
    <p:extLst>
      <p:ext uri="{BB962C8B-B14F-4D97-AF65-F5344CB8AC3E}">
        <p14:creationId xmlns:p14="http://schemas.microsoft.com/office/powerpoint/2010/main" xmlns="" val="3703966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60</a:t>
            </a:fld>
            <a:endParaRPr lang="en-CA"/>
          </a:p>
        </p:txBody>
      </p:sp>
    </p:spTree>
    <p:extLst>
      <p:ext uri="{BB962C8B-B14F-4D97-AF65-F5344CB8AC3E}">
        <p14:creationId xmlns:p14="http://schemas.microsoft.com/office/powerpoint/2010/main" xmlns="" val="2448428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61</a:t>
            </a:fld>
            <a:endParaRPr lang="en-CA"/>
          </a:p>
        </p:txBody>
      </p:sp>
    </p:spTree>
    <p:extLst>
      <p:ext uri="{BB962C8B-B14F-4D97-AF65-F5344CB8AC3E}">
        <p14:creationId xmlns:p14="http://schemas.microsoft.com/office/powerpoint/2010/main" xmlns="" val="2003648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62</a:t>
            </a:fld>
            <a:endParaRPr lang="en-CA"/>
          </a:p>
        </p:txBody>
      </p:sp>
    </p:spTree>
    <p:extLst>
      <p:ext uri="{BB962C8B-B14F-4D97-AF65-F5344CB8AC3E}">
        <p14:creationId xmlns:p14="http://schemas.microsoft.com/office/powerpoint/2010/main" xmlns="" val="4209602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06FCC5-A12D-45B6-850E-4217829ED0D6}" type="slidenum">
              <a:rPr lang="en-CA" smtClean="0"/>
              <a:pPr/>
              <a:t>63</a:t>
            </a:fld>
            <a:endParaRPr lang="en-CA"/>
          </a:p>
        </p:txBody>
      </p:sp>
    </p:spTree>
    <p:extLst>
      <p:ext uri="{BB962C8B-B14F-4D97-AF65-F5344CB8AC3E}">
        <p14:creationId xmlns:p14="http://schemas.microsoft.com/office/powerpoint/2010/main" xmlns="" val="318220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I’ll now give you some background</a:t>
            </a:r>
            <a:r>
              <a:rPr lang="en-CA" baseline="0" dirty="0" smtClean="0"/>
              <a:t> regarding the Digital Skills Toolkit, and the goals of the project.</a:t>
            </a:r>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6</a:t>
            </a:fld>
            <a:endParaRPr lang="en-CA"/>
          </a:p>
        </p:txBody>
      </p:sp>
    </p:spTree>
    <p:extLst>
      <p:ext uri="{BB962C8B-B14F-4D97-AF65-F5344CB8AC3E}">
        <p14:creationId xmlns:p14="http://schemas.microsoft.com/office/powerpoint/2010/main" xmlns="" val="68009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toolkit was born of Mohawk College’s Institutional Priorities.</a:t>
            </a:r>
          </a:p>
          <a:p>
            <a:endParaRPr lang="en-CA" dirty="0" smtClean="0"/>
          </a:p>
          <a:p>
            <a:r>
              <a:rPr lang="en-CA" baseline="0" dirty="0" smtClean="0"/>
              <a:t>In Fall 2014, the Academic Plan project team recommended a digital skills remediation strategy that comprises in-person workshops and online modules in eight digital skills categories. Online modules would be available in the Learning Management System, and available to students upon acceptance to the college so that they could become familiar with the LMS before beginning classes.</a:t>
            </a:r>
          </a:p>
          <a:p>
            <a:endParaRPr lang="en-CA" baseline="0" dirty="0" smtClean="0"/>
          </a:p>
          <a:p>
            <a:r>
              <a:rPr lang="en-CA" baseline="0" dirty="0" smtClean="0"/>
              <a:t>The purpose, ultimately, is to provide assistance to students who are unfamiliar with the basic computer skills needed to succeed in the college’s blended learning environment. </a:t>
            </a:r>
            <a:endParaRPr lang="en-CA" dirty="0" smtClean="0"/>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7</a:t>
            </a:fld>
            <a:endParaRPr lang="en-CA"/>
          </a:p>
        </p:txBody>
      </p:sp>
    </p:spTree>
    <p:extLst>
      <p:ext uri="{BB962C8B-B14F-4D97-AF65-F5344CB8AC3E}">
        <p14:creationId xmlns:p14="http://schemas.microsoft.com/office/powerpoint/2010/main" xmlns="" val="281803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In 2009, Mohawk College embarked on an</a:t>
            </a:r>
            <a:r>
              <a:rPr lang="en-CA" baseline="0" dirty="0" smtClean="0"/>
              <a:t> ambitious 5 year project to ensure all programs at Mohawk are blended. By December 2014, all Mohawk college programs were blended, meaning that 1/3 of the allotted time for the course had to be taught online and 2/3rds of taught f2f. </a:t>
            </a:r>
          </a:p>
          <a:p>
            <a:pPr defTabSz="931774">
              <a:defRPr/>
            </a:pPr>
            <a:endParaRPr lang="en-CA" baseline="0" dirty="0" smtClean="0"/>
          </a:p>
          <a:p>
            <a:pPr defTabSz="931774">
              <a:defRPr/>
            </a:pPr>
            <a:r>
              <a:rPr lang="en-CA" baseline="0" dirty="0" smtClean="0"/>
              <a:t>Typically, then a traditional 3-hour lecture course is now delivered 2 hours in-class and 1 hour online.</a:t>
            </a:r>
          </a:p>
          <a:p>
            <a:pPr defTabSz="931774">
              <a:defRPr/>
            </a:pPr>
            <a:endParaRPr lang="en-CA" baseline="0" dirty="0" smtClean="0"/>
          </a:p>
          <a:p>
            <a:pPr defTabSz="931774">
              <a:defRPr/>
            </a:pPr>
            <a:r>
              <a:rPr lang="en-CA" baseline="0" dirty="0" smtClean="0"/>
              <a:t>Through qualitative research, it was determined that faculty want digital skills support for their students since they do not want to waste valuable class time on technical content issues. </a:t>
            </a:r>
          </a:p>
          <a:p>
            <a:pPr defTabSz="931774">
              <a:defRPr/>
            </a:pPr>
            <a:r>
              <a:rPr lang="en-CA" baseline="0" dirty="0" smtClean="0"/>
              <a:t>And since a portion of the faculty’s classes are online, faculty identified that they, too, could use digital skills support. </a:t>
            </a:r>
          </a:p>
          <a:p>
            <a:pPr defTabSz="931774">
              <a:defRPr/>
            </a:pPr>
            <a:endParaRPr lang="en-CA" dirty="0"/>
          </a:p>
          <a:p>
            <a:pPr defTabSz="931774">
              <a:defRPr/>
            </a:pPr>
            <a:r>
              <a:rPr lang="en-CA" dirty="0"/>
              <a:t>Though the DST was created to help students with their digital skills, staff and faculty are also able to benefit. The nature of the online toolkit enables users to explore modules and activities that ultimately improve their digital skills knowledge at a time, place, and pace that is convenient to them. </a:t>
            </a:r>
          </a:p>
          <a:p>
            <a:pPr rtl="0"/>
            <a:r>
              <a:rPr lang="en-CA" dirty="0"/>
              <a:t>Faculty may also benefit by importing the DST resources directly into their </a:t>
            </a:r>
            <a:r>
              <a:rPr lang="en-CA" dirty="0" err="1"/>
              <a:t>eLearn</a:t>
            </a:r>
            <a:r>
              <a:rPr lang="en-CA" dirty="0"/>
              <a:t> courses. Instead of spending class time on, for example, how to create a spreadsheet, faculty can import the appropriate resource and assign it as a “just in time” learning exercise for their students, saving valuable class time otherwise spent on supplementary material. </a:t>
            </a:r>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8</a:t>
            </a:fld>
            <a:endParaRPr lang="en-CA"/>
          </a:p>
        </p:txBody>
      </p:sp>
    </p:spTree>
    <p:extLst>
      <p:ext uri="{BB962C8B-B14F-4D97-AF65-F5344CB8AC3E}">
        <p14:creationId xmlns:p14="http://schemas.microsoft.com/office/powerpoint/2010/main" xmlns="" val="231936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mentioned</a:t>
            </a:r>
            <a:r>
              <a:rPr lang="en-CA" baseline="0" dirty="0" smtClean="0"/>
              <a:t> in our introduction, we found that not all students coming to college were prepared with the digital skills needed to succeed in their respective programs. The aim of the toolkit is to provide students at Mohawk College with the basic digital skills needed to succeed at college. </a:t>
            </a:r>
          </a:p>
          <a:p>
            <a:endParaRPr lang="en-CA" baseline="0" dirty="0" smtClean="0"/>
          </a:p>
          <a:p>
            <a:r>
              <a:rPr lang="en-CA" baseline="0" dirty="0" smtClean="0"/>
              <a:t>The toolkit comprises both online and in-person delivery of digital skills resources and support.</a:t>
            </a:r>
          </a:p>
          <a:p>
            <a:endParaRPr lang="en-CA" dirty="0"/>
          </a:p>
        </p:txBody>
      </p:sp>
      <p:sp>
        <p:nvSpPr>
          <p:cNvPr id="4" name="Slide Number Placeholder 3"/>
          <p:cNvSpPr>
            <a:spLocks noGrp="1"/>
          </p:cNvSpPr>
          <p:nvPr>
            <p:ph type="sldNum" sz="quarter" idx="10"/>
          </p:nvPr>
        </p:nvSpPr>
        <p:spPr/>
        <p:txBody>
          <a:bodyPr/>
          <a:lstStyle/>
          <a:p>
            <a:fld id="{6706FCC5-A12D-45B6-850E-4217829ED0D6}" type="slidenum">
              <a:rPr lang="en-CA" smtClean="0"/>
              <a:pPr/>
              <a:t>9</a:t>
            </a:fld>
            <a:endParaRPr lang="en-CA"/>
          </a:p>
        </p:txBody>
      </p:sp>
    </p:spTree>
    <p:extLst>
      <p:ext uri="{BB962C8B-B14F-4D97-AF65-F5344CB8AC3E}">
        <p14:creationId xmlns:p14="http://schemas.microsoft.com/office/powerpoint/2010/main" xmlns="" val="174149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dirty="0"/>
          </a:p>
        </p:txBody>
      </p:sp>
    </p:spTree>
    <p:extLst>
      <p:ext uri="{BB962C8B-B14F-4D97-AF65-F5344CB8AC3E}">
        <p14:creationId xmlns:p14="http://schemas.microsoft.com/office/powerpoint/2010/main" xmlns="" val="7112797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16385296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8303268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7908" y="5949280"/>
            <a:ext cx="1785591" cy="785660"/>
          </a:xfrm>
          <a:prstGeom prst="rect">
            <a:avLst/>
          </a:prstGeom>
        </p:spPr>
      </p:pic>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4164300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2"/>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6837106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71291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5412" y="116632"/>
            <a:ext cx="7787208" cy="1143000"/>
          </a:xfrm>
          <a:solidFill>
            <a:schemeClr val="accent6"/>
          </a:solidFill>
        </p:spPr>
        <p:txBody>
          <a:bodyPr/>
          <a:lstStyle>
            <a:lvl1pPr>
              <a:defRPr b="0">
                <a:solidFill>
                  <a:schemeClr val="bg1"/>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7908" y="5949280"/>
            <a:ext cx="1785591" cy="785660"/>
          </a:xfrm>
          <a:prstGeom prst="rect">
            <a:avLst/>
          </a:prstGeom>
        </p:spPr>
      </p:pic>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40200062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3790707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8494776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6613517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134882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9749" y="227013"/>
            <a:ext cx="7787208" cy="1143000"/>
          </a:xfrm>
          <a:solidFill>
            <a:schemeClr val="accent6"/>
          </a:solidFill>
        </p:spPr>
        <p:txBody>
          <a:bodyPr lIns="900000"/>
          <a:lstStyle>
            <a:lvl1pPr algn="r">
              <a:defRPr b="0">
                <a:solidFill>
                  <a:schemeClr val="bg1"/>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290" y="5661248"/>
            <a:ext cx="2440209" cy="1073692"/>
          </a:xfrm>
          <a:prstGeom prst="rect">
            <a:avLst/>
          </a:prstGeom>
        </p:spPr>
      </p:pic>
    </p:spTree>
    <p:extLst>
      <p:ext uri="{BB962C8B-B14F-4D97-AF65-F5344CB8AC3E}">
        <p14:creationId xmlns:p14="http://schemas.microsoft.com/office/powerpoint/2010/main" xmlns="" val="6685327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358298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7093462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1896376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95388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1727215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b="1">
                <a:solidFill>
                  <a:schemeClr val="accent6"/>
                </a:solidFill>
                <a:latin typeface="Myriad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290" y="5661248"/>
            <a:ext cx="2440209" cy="1073692"/>
          </a:xfrm>
          <a:prstGeom prst="rect">
            <a:avLst/>
          </a:prstGeom>
        </p:spPr>
      </p:pic>
    </p:spTree>
    <p:extLst>
      <p:ext uri="{BB962C8B-B14F-4D97-AF65-F5344CB8AC3E}">
        <p14:creationId xmlns:p14="http://schemas.microsoft.com/office/powerpoint/2010/main" xmlns="" val="33717618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30427384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9749" y="227013"/>
            <a:ext cx="7787208" cy="1143000"/>
          </a:xfrm>
          <a:solidFill>
            <a:schemeClr val="accent6"/>
          </a:solidFill>
        </p:spPr>
        <p:txBody>
          <a:bodyPr lIns="900000"/>
          <a:lstStyle>
            <a:lvl1pPr>
              <a:defRPr b="0">
                <a:solidFill>
                  <a:schemeClr val="bg1"/>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290" y="5661248"/>
            <a:ext cx="2440209" cy="1073692"/>
          </a:xfrm>
          <a:prstGeom prst="rect">
            <a:avLst/>
          </a:prstGeom>
        </p:spPr>
      </p:pic>
    </p:spTree>
    <p:extLst>
      <p:ext uri="{BB962C8B-B14F-4D97-AF65-F5344CB8AC3E}">
        <p14:creationId xmlns:p14="http://schemas.microsoft.com/office/powerpoint/2010/main" xmlns="" val="2482743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4478207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68469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29808391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0913415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7663" y="260648"/>
            <a:ext cx="7604307" cy="1143000"/>
          </a:xfrm>
          <a:solidFill>
            <a:schemeClr val="accent6"/>
          </a:solidFill>
        </p:spPr>
        <p:txBody>
          <a:bodyPr/>
          <a:lstStyle>
            <a:lvl1pPr>
              <a:defRPr>
                <a:solidFill>
                  <a:schemeClr val="bg1"/>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7104571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225468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568041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7084475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1878829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58462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7908" y="5949280"/>
            <a:ext cx="1785591" cy="785660"/>
          </a:xfrm>
          <a:prstGeom prst="rect">
            <a:avLst/>
          </a:prstGeom>
        </p:spPr>
      </p:pic>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7114052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2"/>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40115960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15317223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23111246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9749" y="227013"/>
            <a:ext cx="7787208" cy="1143000"/>
          </a:xfrm>
          <a:solidFill>
            <a:schemeClr val="accent6"/>
          </a:solidFill>
        </p:spPr>
        <p:txBody>
          <a:bodyPr lIns="900000"/>
          <a:lstStyle>
            <a:lvl1pPr>
              <a:defRPr b="0">
                <a:solidFill>
                  <a:schemeClr val="bg1"/>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290" y="5661248"/>
            <a:ext cx="2440209" cy="1073692"/>
          </a:xfrm>
          <a:prstGeom prst="rect">
            <a:avLst/>
          </a:prstGeom>
        </p:spPr>
      </p:pic>
    </p:spTree>
    <p:extLst>
      <p:ext uri="{BB962C8B-B14F-4D97-AF65-F5344CB8AC3E}">
        <p14:creationId xmlns:p14="http://schemas.microsoft.com/office/powerpoint/2010/main" xmlns="" val="34610558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2590768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491375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1132579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7663" y="260648"/>
            <a:ext cx="7604307" cy="1143000"/>
          </a:xfrm>
          <a:solidFill>
            <a:schemeClr val="accent6"/>
          </a:solidFill>
        </p:spPr>
        <p:txBody>
          <a:bodyPr/>
          <a:lstStyle>
            <a:lvl1pPr>
              <a:defRPr>
                <a:solidFill>
                  <a:schemeClr val="bg1"/>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229875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7277823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0822470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724701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40394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195575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17802995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7908" y="5949280"/>
            <a:ext cx="1785591" cy="785660"/>
          </a:xfrm>
          <a:prstGeom prst="rect">
            <a:avLst/>
          </a:prstGeom>
        </p:spPr>
      </p:pic>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1138238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2"/>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9743594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xmlns="" val="25331577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9749" y="227013"/>
            <a:ext cx="7787208" cy="1143000"/>
          </a:xfrm>
          <a:solidFill>
            <a:schemeClr val="accent6"/>
          </a:solidFill>
        </p:spPr>
        <p:txBody>
          <a:bodyPr lIns="900000"/>
          <a:lstStyle>
            <a:lvl1pPr>
              <a:defRPr b="0">
                <a:solidFill>
                  <a:schemeClr val="bg1"/>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513290" y="5661248"/>
            <a:ext cx="2440209" cy="1073692"/>
          </a:xfrm>
          <a:prstGeom prst="rect">
            <a:avLst/>
          </a:prstGeom>
        </p:spPr>
      </p:pic>
    </p:spTree>
    <p:extLst>
      <p:ext uri="{BB962C8B-B14F-4D97-AF65-F5344CB8AC3E}">
        <p14:creationId xmlns:p14="http://schemas.microsoft.com/office/powerpoint/2010/main" xmlns="" val="38828942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5963333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45837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1172684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7663" y="260648"/>
            <a:ext cx="7604307" cy="1143000"/>
          </a:xfrm>
          <a:solidFill>
            <a:schemeClr val="accent6"/>
          </a:solidFill>
        </p:spPr>
        <p:txBody>
          <a:bodyPr/>
          <a:lstStyle>
            <a:lvl1pPr>
              <a:defRPr>
                <a:solidFill>
                  <a:schemeClr val="bg1"/>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8970607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2401177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2924201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7663" y="260648"/>
            <a:ext cx="7604307" cy="1143000"/>
          </a:xfrm>
          <a:solidFill>
            <a:schemeClr val="accent6"/>
          </a:solidFill>
        </p:spPr>
        <p:txBody>
          <a:bodyPr/>
          <a:lstStyle>
            <a:lvl1pPr algn="r">
              <a:defRPr>
                <a:solidFill>
                  <a:schemeClr val="bg1"/>
                </a:solidFill>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25526250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8910292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9413904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898314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0"/>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67908" y="5949280"/>
            <a:ext cx="1785591" cy="785660"/>
          </a:xfrm>
          <a:prstGeom prst="rect">
            <a:avLst/>
          </a:prstGeom>
        </p:spPr>
      </p:pic>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13131376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lstStyle>
            <a:lvl1pPr>
              <a:defRPr>
                <a:solidFill>
                  <a:schemeClr val="accent6"/>
                </a:solidFill>
                <a:latin typeface="Myriad Web Pro" panose="020B0503030403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27584" y="1600202"/>
            <a:ext cx="7859216" cy="4525963"/>
          </a:xfrm>
        </p:spPr>
        <p:txBody>
          <a:bodyPr/>
          <a:lstStyle>
            <a:lvl1pPr>
              <a:defRPr>
                <a:latin typeface="Myriad Web Pro" panose="020B0503030403020204" pitchFamily="34" charset="0"/>
              </a:defRPr>
            </a:lvl1pPr>
            <a:lvl2pPr>
              <a:defRPr>
                <a:latin typeface="Myriad Web Pro" panose="020B0503030403020204" pitchFamily="34" charset="0"/>
              </a:defRPr>
            </a:lvl2pPr>
            <a:lvl3pPr>
              <a:defRPr>
                <a:latin typeface="Myriad Web Pro" panose="020B0503030403020204" pitchFamily="34" charset="0"/>
              </a:defRPr>
            </a:lvl3pPr>
            <a:lvl4pPr>
              <a:defRPr>
                <a:latin typeface="Myriad Web Pro" panose="020B0503030403020204" pitchFamily="34" charset="0"/>
              </a:defRPr>
            </a:lvl4pPr>
            <a:lvl5pPr>
              <a:defRPr>
                <a:latin typeface="Myriad Web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
        <p:nvSpPr>
          <p:cNvPr id="9" name="Content Placeholder 8"/>
          <p:cNvSpPr>
            <a:spLocks noGrp="1"/>
          </p:cNvSpPr>
          <p:nvPr>
            <p:ph sz="quarter" idx="13"/>
          </p:nvPr>
        </p:nvSpPr>
        <p:spPr>
          <a:xfrm>
            <a:off x="7235825" y="635635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7237542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2135656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1447336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C45CF-D3D3-4786-8A56-85B22840BE28}" type="datetimeFigureOut">
              <a:rPr lang="en-CA" smtClean="0"/>
              <a:pPr/>
              <a:t>2017-01-31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42834824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5CF-D3D3-4786-8A56-85B22840BE28}" type="datetimeFigureOut">
              <a:rPr lang="en-CA" smtClean="0"/>
              <a:pPr/>
              <a:t>2017-01-31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CCB-3574-4AB8-8995-F98FF19CB7C0}" type="slidenum">
              <a:rPr lang="en-CA" smtClean="0"/>
              <a:pPr/>
              <a:t>‹#›</a:t>
            </a:fld>
            <a:endParaRPr lang="en-CA"/>
          </a:p>
        </p:txBody>
      </p:sp>
    </p:spTree>
    <p:extLst>
      <p:ext uri="{BB962C8B-B14F-4D97-AF65-F5344CB8AC3E}">
        <p14:creationId xmlns:p14="http://schemas.microsoft.com/office/powerpoint/2010/main" xmlns="" val="433085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8" r:id="rId13"/>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210469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b="1" i="0" kern="1200">
          <a:solidFill>
            <a:schemeClr val="accent6"/>
          </a:solidFill>
          <a:latin typeface="Myriad Pro" panose="020B05030304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5413519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0893778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C45CF-D3D3-4786-8A56-85B22840BE28}" type="datetimeFigureOut">
              <a:rPr lang="en-CA" smtClean="0">
                <a:solidFill>
                  <a:prstClr val="black">
                    <a:tint val="75000"/>
                  </a:prstClr>
                </a:solidFill>
              </a:rPr>
              <a:pPr/>
              <a:t>2017-01-31</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0DCCB-3574-4AB8-8995-F98FF19CB7C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7598970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c.gc.ca/eic/site/028.nsf/vwapj/DigitalLiteracyPaper.pdf/$file/DigitalLiteracyPaper.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zproxy.mohawkcollege.ca:2048/login?url=http://search.ebscohost.com/login.aspx?direct=true&amp;db=aph&amp;AN=96357849&amp;site=ehost-live&amp;scope=si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zproxy.mohawkcollege.ca/login?url=http://search.ebscohost.com/login.aspx?direct=true&amp;AuthType=ip,cpid&amp;custid=mohawk&amp;db=aph&amp;AN=89680346&amp;site=ehost-live&amp;scope=sit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learn.mohawkcollege.ca/shared/Documents/InfoSheets/Importing-Digital-Skills-Toolkit-Modules-Quizzes.pdf"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in.mohawkcollege.ca/ctl/dst/story_html5.html" TargetMode="External"/><Relationship Id="rId2" Type="http://schemas.openxmlformats.org/officeDocument/2006/relationships/notesSlide" Target="../notesSlides/notesSlide37.xml"/><Relationship Id="rId1" Type="http://schemas.openxmlformats.org/officeDocument/2006/relationships/slideLayout" Target="../slideLayouts/slideLayout53.xml"/><Relationship Id="rId4" Type="http://schemas.openxmlformats.org/officeDocument/2006/relationships/hyperlink" Target="http://spin.mohawkcollege.ca/ctl/dst_a/story_html5.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hyperlink" Target="http://www.freeimages.com/photo/anchor-1057178"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crln.acrl.org/content/68/1/35.full.pdf" TargetMode="External"/><Relationship Id="rId3" Type="http://schemas.openxmlformats.org/officeDocument/2006/relationships/hyperlink" Target="http://en.copian.ca/library/research/digi_es_can_workplace/digi_es_can_workplace.pdf" TargetMode="External"/><Relationship Id="rId7" Type="http://schemas.openxmlformats.org/officeDocument/2006/relationships/hyperlink" Target="http://www.iste.org/docs/pdfs/20-14_ISTE_Standards-S_PDF.pdf" TargetMode="External"/><Relationship Id="rId12" Type="http://schemas.openxmlformats.org/officeDocument/2006/relationships/hyperlink" Target="http://www.conferenceboard.ca/topics/education/learning-tools/employability-skills.aspx"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icdl.ca/index.php?lang=en" TargetMode="External"/><Relationship Id="rId11" Type="http://schemas.openxmlformats.org/officeDocument/2006/relationships/hyperlink" Target="http://ezproxy.mohawkcollege.ca:2048/login?url=http://search.ebscohost.com/login.aspx?direct=true&amp;db=aph&amp;AN=89680346&amp;site=ehost-live&amp;scope=site" TargetMode="External"/><Relationship Id="rId5" Type="http://schemas.openxmlformats.org/officeDocument/2006/relationships/hyperlink" Target="https://www.ic.gc.ca/eic/site/028.nsf/eng/00041.html" TargetMode="External"/><Relationship Id="rId10" Type="http://schemas.openxmlformats.org/officeDocument/2006/relationships/hyperlink" Target="http://ezproxy.mohawkcollege.ca:2048/login?url=http://search.ebscohost.com/login.aspx?direct=true&amp;db=aph&amp;AN=96357849&amp;site=ehost-live&amp;scope=site" TargetMode="External"/><Relationship Id="rId4" Type="http://schemas.openxmlformats.org/officeDocument/2006/relationships/hyperlink" Target="http://www.gcflearnfree.org/" TargetMode="External"/><Relationship Id="rId9" Type="http://schemas.openxmlformats.org/officeDocument/2006/relationships/hyperlink" Target="https://www.ic.gc.ca/eic/site/028.nsf/vwapj/DigitalLiteracyPaper.pdf/$file/DigitalLiteracyPaper.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3933056"/>
            <a:ext cx="6400800" cy="1752600"/>
          </a:xfrm>
        </p:spPr>
        <p:txBody>
          <a:bodyPr/>
          <a:lstStyle/>
          <a:p>
            <a:r>
              <a:rPr lang="en-CA" dirty="0" smtClean="0"/>
              <a:t>OLA Super Conference</a:t>
            </a:r>
          </a:p>
          <a:p>
            <a:r>
              <a:rPr lang="en-CA" dirty="0" smtClean="0"/>
              <a:t>February, 2017</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7744" y="1484784"/>
            <a:ext cx="4572009" cy="2011684"/>
          </a:xfrm>
          <a:prstGeom prst="rect">
            <a:avLst/>
          </a:prstGeom>
        </p:spPr>
      </p:pic>
    </p:spTree>
    <p:extLst>
      <p:ext uri="{BB962C8B-B14F-4D97-AF65-F5344CB8AC3E}">
        <p14:creationId xmlns:p14="http://schemas.microsoft.com/office/powerpoint/2010/main" xmlns="" val="3757647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4544" y="-1618"/>
            <a:ext cx="9873782" cy="6859618"/>
          </a:xfrm>
        </p:spPr>
      </p:pic>
      <p:sp>
        <p:nvSpPr>
          <p:cNvPr id="2" name="Title 1"/>
          <p:cNvSpPr>
            <a:spLocks noGrp="1"/>
          </p:cNvSpPr>
          <p:nvPr>
            <p:ph type="title"/>
          </p:nvPr>
        </p:nvSpPr>
        <p:spPr>
          <a:xfrm>
            <a:off x="1356792" y="332656"/>
            <a:ext cx="7787208" cy="1143000"/>
          </a:xfrm>
        </p:spPr>
        <p:txBody>
          <a:bodyPr>
            <a:normAutofit/>
          </a:bodyPr>
          <a:lstStyle/>
          <a:p>
            <a:r>
              <a:rPr lang="en-CA" sz="2000" b="1" dirty="0"/>
              <a:t>Digital Skills and Digital Literacies – What’s the Difference?</a:t>
            </a:r>
          </a:p>
        </p:txBody>
      </p:sp>
      <p:sp>
        <p:nvSpPr>
          <p:cNvPr id="5" name="TextBox 4"/>
          <p:cNvSpPr txBox="1"/>
          <p:nvPr/>
        </p:nvSpPr>
        <p:spPr>
          <a:xfrm>
            <a:off x="4211960" y="1700808"/>
            <a:ext cx="4680520" cy="1477328"/>
          </a:xfrm>
          <a:prstGeom prst="rect">
            <a:avLst/>
          </a:prstGeom>
          <a:noFill/>
        </p:spPr>
        <p:txBody>
          <a:bodyPr wrap="square" rtlCol="0">
            <a:spAutoFit/>
          </a:bodyPr>
          <a:lstStyle/>
          <a:p>
            <a:r>
              <a:rPr lang="en-CA" b="1" dirty="0" smtClean="0">
                <a:latin typeface="Myriad Pro" panose="020B0503030403020204" pitchFamily="34" charset="0"/>
              </a:rPr>
              <a:t>Digital Skills: </a:t>
            </a:r>
            <a:r>
              <a:rPr lang="en-CA" dirty="0" smtClean="0">
                <a:latin typeface="Myriad Pro" panose="020B0503030403020204" pitchFamily="34" charset="0"/>
              </a:rPr>
              <a:t>needed to succeed in college (basic technical skills) </a:t>
            </a:r>
            <a:br>
              <a:rPr lang="en-CA" dirty="0" smtClean="0">
                <a:latin typeface="Myriad Pro" panose="020B0503030403020204" pitchFamily="34" charset="0"/>
              </a:rPr>
            </a:br>
            <a:endParaRPr lang="en-CA" dirty="0" smtClean="0">
              <a:latin typeface="Myriad Pro" panose="020B0503030403020204" pitchFamily="34" charset="0"/>
            </a:endParaRPr>
          </a:p>
          <a:p>
            <a:r>
              <a:rPr lang="en-CA" b="1" dirty="0" smtClean="0">
                <a:latin typeface="Myriad Pro" panose="020B0503030403020204" pitchFamily="34" charset="0"/>
              </a:rPr>
              <a:t>Digital Literacies: </a:t>
            </a:r>
            <a:r>
              <a:rPr lang="en-CA" dirty="0" smtClean="0">
                <a:latin typeface="Myriad Pro" panose="020B0503030403020204" pitchFamily="34" charset="0"/>
              </a:rPr>
              <a:t>needed to succeed in college and beyond (higher level digital skills) </a:t>
            </a:r>
            <a:endParaRPr lang="en-CA" dirty="0">
              <a:latin typeface="Myriad Pro" panose="020B0503030403020204" pitchFamily="34" charset="0"/>
            </a:endParaRPr>
          </a:p>
        </p:txBody>
      </p:sp>
    </p:spTree>
    <p:extLst>
      <p:ext uri="{BB962C8B-B14F-4D97-AF65-F5344CB8AC3E}">
        <p14:creationId xmlns:p14="http://schemas.microsoft.com/office/powerpoint/2010/main" xmlns="" val="4257240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2" y="116632"/>
            <a:ext cx="7787208" cy="1143000"/>
          </a:xfrm>
          <a:ln>
            <a:noFill/>
          </a:ln>
        </p:spPr>
        <p:txBody>
          <a:bodyPr>
            <a:normAutofit/>
          </a:bodyPr>
          <a:lstStyle/>
          <a:p>
            <a:pPr algn="ctr"/>
            <a:r>
              <a:rPr lang="en-CA" sz="2000" dirty="0" smtClean="0"/>
              <a:t>Digital Skills and Digital Literacies – What’s the Difference?</a:t>
            </a:r>
            <a:endParaRPr lang="en-CA" sz="2000" dirty="0"/>
          </a:p>
        </p:txBody>
      </p:sp>
      <p:sp>
        <p:nvSpPr>
          <p:cNvPr id="3" name="Content Placeholder 2"/>
          <p:cNvSpPr>
            <a:spLocks noGrp="1"/>
          </p:cNvSpPr>
          <p:nvPr>
            <p:ph idx="1"/>
          </p:nvPr>
        </p:nvSpPr>
        <p:spPr/>
        <p:txBody>
          <a:bodyPr>
            <a:normAutofit/>
          </a:bodyPr>
          <a:lstStyle/>
          <a:p>
            <a:pPr lvl="1"/>
            <a:r>
              <a:rPr lang="en-CA" sz="2000" dirty="0" smtClean="0"/>
              <a:t>Digital </a:t>
            </a:r>
            <a:r>
              <a:rPr lang="en-CA" sz="2000" dirty="0" err="1" smtClean="0"/>
              <a:t>Literacies</a:t>
            </a:r>
            <a:r>
              <a:rPr lang="en-CA" sz="2000" dirty="0" smtClean="0"/>
              <a:t>: Aligned </a:t>
            </a:r>
            <a:r>
              <a:rPr lang="en-CA" sz="2000" dirty="0"/>
              <a:t>to </a:t>
            </a:r>
            <a:r>
              <a:rPr lang="en-CA" sz="2000" dirty="0" smtClean="0"/>
              <a:t>Essential </a:t>
            </a:r>
            <a:r>
              <a:rPr lang="en-CA" sz="2000" dirty="0"/>
              <a:t>Employability </a:t>
            </a:r>
            <a:r>
              <a:rPr lang="en-CA" sz="2000" dirty="0" smtClean="0"/>
              <a:t>Skills</a:t>
            </a:r>
          </a:p>
          <a:p>
            <a:pPr lvl="1"/>
            <a:endParaRPr lang="en-CA" dirty="0" smtClean="0"/>
          </a:p>
        </p:txBody>
      </p:sp>
      <p:sp>
        <p:nvSpPr>
          <p:cNvPr id="4" name="Slide Number Placeholder 3"/>
          <p:cNvSpPr>
            <a:spLocks noGrp="1"/>
          </p:cNvSpPr>
          <p:nvPr>
            <p:ph type="sldNum" sz="quarter" idx="12"/>
          </p:nvPr>
        </p:nvSpPr>
        <p:spPr/>
        <p:txBody>
          <a:bodyPr/>
          <a:lstStyle/>
          <a:p>
            <a:fld id="{9B1324AB-40AA-8540-8DF4-957947941099}" type="slidenum">
              <a:rPr lang="en-US" smtClean="0"/>
              <a:pPr/>
              <a:t>11</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420888"/>
            <a:ext cx="7641320" cy="25622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93006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815" y="191244"/>
            <a:ext cx="7787208" cy="1143000"/>
          </a:xfrm>
        </p:spPr>
        <p:txBody>
          <a:bodyPr>
            <a:normAutofit/>
          </a:bodyPr>
          <a:lstStyle/>
          <a:p>
            <a:pPr algn="ctr"/>
            <a:r>
              <a:rPr lang="en-CA" dirty="0" smtClean="0"/>
              <a:t>A Model for Digital Literacy</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19672" y="1129696"/>
            <a:ext cx="6999609" cy="503778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9B1324AB-40AA-8540-8DF4-957947941099}" type="slidenum">
              <a:rPr lang="en-US" smtClean="0"/>
              <a:pPr/>
              <a:t>12</a:t>
            </a:fld>
            <a:endParaRPr lang="en-US"/>
          </a:p>
        </p:txBody>
      </p:sp>
      <p:sp>
        <p:nvSpPr>
          <p:cNvPr id="6" name="TextBox 5"/>
          <p:cNvSpPr txBox="1"/>
          <p:nvPr/>
        </p:nvSpPr>
        <p:spPr>
          <a:xfrm>
            <a:off x="899592" y="6167477"/>
            <a:ext cx="5747657" cy="553998"/>
          </a:xfrm>
          <a:prstGeom prst="rect">
            <a:avLst/>
          </a:prstGeom>
          <a:noFill/>
        </p:spPr>
        <p:txBody>
          <a:bodyPr wrap="square" rtlCol="0">
            <a:spAutoFit/>
          </a:bodyPr>
          <a:lstStyle/>
          <a:p>
            <a:r>
              <a:rPr lang="en-CA" sz="1000" dirty="0" smtClean="0"/>
              <a:t>From: Media </a:t>
            </a:r>
            <a:r>
              <a:rPr lang="en-CA" sz="1000" dirty="0"/>
              <a:t>Awareness Network. (2010, July 6). </a:t>
            </a:r>
            <a:r>
              <a:rPr lang="en-CA" sz="1000" i="1" dirty="0"/>
              <a:t>Digital Literacy in Canada: From Inclusion to Transformation. A Submission to the Digital Economy Strategy Consultation</a:t>
            </a:r>
            <a:r>
              <a:rPr lang="en-CA" sz="1000" dirty="0"/>
              <a:t>. Retrieved from: </a:t>
            </a:r>
            <a:r>
              <a:rPr lang="en-CA" sz="1000" u="sng" dirty="0">
                <a:hlinkClick r:id="rId4"/>
              </a:rPr>
              <a:t>https://www.ic.gc.ca/eic/site/028.nsf/vwapj/DigitalLiteracyPaper.pdf/$</a:t>
            </a:r>
            <a:r>
              <a:rPr lang="en-CA" sz="1000" u="sng" dirty="0" smtClean="0">
                <a:hlinkClick r:id="rId4"/>
              </a:rPr>
              <a:t>file/DigitalLiteracyPaper.pdf</a:t>
            </a:r>
            <a:r>
              <a:rPr lang="en-CA" sz="1000" u="sng" dirty="0" smtClean="0"/>
              <a:t>  </a:t>
            </a:r>
            <a:r>
              <a:rPr lang="en-CA" sz="1000" dirty="0" smtClean="0"/>
              <a:t>page 7 </a:t>
            </a:r>
            <a:endParaRPr lang="en-CA" sz="1000" dirty="0"/>
          </a:p>
        </p:txBody>
      </p:sp>
    </p:spTree>
    <p:extLst>
      <p:ext uri="{BB962C8B-B14F-4D97-AF65-F5344CB8AC3E}">
        <p14:creationId xmlns:p14="http://schemas.microsoft.com/office/powerpoint/2010/main" xmlns="" val="41013604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for Audience</a:t>
            </a:r>
            <a:endParaRPr lang="en-CA" dirty="0"/>
          </a:p>
        </p:txBody>
      </p:sp>
      <p:sp>
        <p:nvSpPr>
          <p:cNvPr id="3" name="Content Placeholder 2"/>
          <p:cNvSpPr>
            <a:spLocks noGrp="1"/>
          </p:cNvSpPr>
          <p:nvPr>
            <p:ph idx="1"/>
          </p:nvPr>
        </p:nvSpPr>
        <p:spPr>
          <a:xfrm>
            <a:off x="1331640" y="1700808"/>
            <a:ext cx="7560840" cy="4525963"/>
          </a:xfrm>
        </p:spPr>
        <p:txBody>
          <a:bodyPr/>
          <a:lstStyle/>
          <a:p>
            <a:pPr marL="0" indent="0">
              <a:buNone/>
            </a:pPr>
            <a:r>
              <a:rPr lang="en-CA" dirty="0" smtClean="0"/>
              <a:t>Do you find that students are entering with the </a:t>
            </a:r>
            <a:r>
              <a:rPr lang="en-CA" b="1" dirty="0" smtClean="0"/>
              <a:t>fundamental digital skills </a:t>
            </a:r>
            <a:r>
              <a:rPr lang="en-CA" dirty="0" smtClean="0"/>
              <a:t>required to succeed in college or university?</a:t>
            </a:r>
            <a:endParaRPr lang="en-CA" dirty="0"/>
          </a:p>
        </p:txBody>
      </p:sp>
    </p:spTree>
    <p:extLst>
      <p:ext uri="{BB962C8B-B14F-4D97-AF65-F5344CB8AC3E}">
        <p14:creationId xmlns:p14="http://schemas.microsoft.com/office/powerpoint/2010/main" xmlns="" val="16656636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7" y="-819472"/>
            <a:ext cx="9324528" cy="12289366"/>
          </a:xfrm>
          <a:prstGeom prst="rect">
            <a:avLst/>
          </a:prstGeom>
          <a:effectLst>
            <a:outerShdw blurRad="50800" dist="50800" dir="5400000" algn="ctr" rotWithShape="0">
              <a:srgbClr val="000000"/>
            </a:outerShdw>
          </a:effectLst>
        </p:spPr>
      </p:pic>
      <p:sp>
        <p:nvSpPr>
          <p:cNvPr id="2" name="Title 1"/>
          <p:cNvSpPr>
            <a:spLocks noGrp="1"/>
          </p:cNvSpPr>
          <p:nvPr>
            <p:ph type="title"/>
          </p:nvPr>
        </p:nvSpPr>
        <p:spPr/>
        <p:txBody>
          <a:bodyPr/>
          <a:lstStyle/>
          <a:p>
            <a:r>
              <a:rPr lang="en-CA" dirty="0" smtClean="0"/>
              <a:t>Research Conducted…</a:t>
            </a:r>
            <a:endParaRPr lang="en-CA" dirty="0"/>
          </a:p>
        </p:txBody>
      </p:sp>
      <p:sp>
        <p:nvSpPr>
          <p:cNvPr id="3" name="Content Placeholder 2"/>
          <p:cNvSpPr>
            <a:spLocks noGrp="1"/>
          </p:cNvSpPr>
          <p:nvPr>
            <p:ph idx="1"/>
          </p:nvPr>
        </p:nvSpPr>
        <p:spPr>
          <a:xfrm>
            <a:off x="611560" y="1700808"/>
            <a:ext cx="7859216" cy="4525963"/>
          </a:xfrm>
          <a:solidFill>
            <a:schemeClr val="bg1">
              <a:lumMod val="95000"/>
              <a:alpha val="36000"/>
            </a:schemeClr>
          </a:solidFill>
          <a:effectLst>
            <a:outerShdw blurRad="50800" dist="38100" dir="2700000" algn="tl" rotWithShape="0">
              <a:prstClr val="black">
                <a:alpha val="40000"/>
              </a:prstClr>
            </a:outerShdw>
          </a:effectLst>
        </p:spPr>
        <p:txBody>
          <a:bodyPr/>
          <a:lstStyle/>
          <a:p>
            <a:r>
              <a:rPr lang="en-CA" b="1" dirty="0" smtClean="0"/>
              <a:t>Surveys</a:t>
            </a:r>
          </a:p>
          <a:p>
            <a:pPr lvl="1"/>
            <a:r>
              <a:rPr lang="en-CA" b="1" dirty="0" smtClean="0"/>
              <a:t>Students – 1624 respondents</a:t>
            </a:r>
          </a:p>
          <a:p>
            <a:pPr lvl="1"/>
            <a:r>
              <a:rPr lang="en-CA" b="1" dirty="0" smtClean="0"/>
              <a:t>Faculty – 216 respondents</a:t>
            </a:r>
          </a:p>
          <a:p>
            <a:r>
              <a:rPr lang="en-CA" b="1" dirty="0" smtClean="0"/>
              <a:t>Interviews</a:t>
            </a:r>
          </a:p>
          <a:p>
            <a:r>
              <a:rPr lang="en-CA" b="1" dirty="0" smtClean="0"/>
              <a:t>Literature Review</a:t>
            </a:r>
          </a:p>
          <a:p>
            <a:r>
              <a:rPr lang="en-CA" b="1" dirty="0" smtClean="0"/>
              <a:t>Environmental scan</a:t>
            </a:r>
          </a:p>
          <a:p>
            <a:r>
              <a:rPr lang="en-CA" b="1" dirty="0" smtClean="0"/>
              <a:t>Trial of software</a:t>
            </a:r>
            <a:endParaRPr lang="en-CA" b="1" dirty="0"/>
          </a:p>
        </p:txBody>
      </p:sp>
    </p:spTree>
    <p:extLst>
      <p:ext uri="{BB962C8B-B14F-4D97-AF65-F5344CB8AC3E}">
        <p14:creationId xmlns:p14="http://schemas.microsoft.com/office/powerpoint/2010/main" xmlns="" val="24072794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Literature Review</a:t>
            </a:r>
            <a:endParaRPr lang="en-CA" dirty="0"/>
          </a:p>
        </p:txBody>
      </p:sp>
      <p:sp>
        <p:nvSpPr>
          <p:cNvPr id="3" name="Content Placeholder 2"/>
          <p:cNvSpPr>
            <a:spLocks noGrp="1"/>
          </p:cNvSpPr>
          <p:nvPr>
            <p:ph idx="1"/>
          </p:nvPr>
        </p:nvSpPr>
        <p:spPr/>
        <p:txBody>
          <a:bodyPr>
            <a:normAutofit fontScale="77500" lnSpcReduction="20000"/>
          </a:bodyPr>
          <a:lstStyle/>
          <a:p>
            <a:pPr marL="0" indent="0"/>
            <a:r>
              <a:rPr lang="en-CA" dirty="0" smtClean="0">
                <a:solidFill>
                  <a:schemeClr val="bg1"/>
                </a:solidFill>
              </a:rPr>
              <a:t> “Students today are certainly exposed to and immersed in digital media. But their ability to use information technology to solve common business and real-world problems is frequently over-estimated.”  </a:t>
            </a:r>
            <a:r>
              <a:rPr lang="en-CA" dirty="0" smtClean="0">
                <a:solidFill>
                  <a:schemeClr val="accent5">
                    <a:lumMod val="20000"/>
                    <a:lumOff val="80000"/>
                  </a:schemeClr>
                </a:solidFill>
              </a:rPr>
              <a:t>(</a:t>
            </a:r>
            <a:r>
              <a:rPr lang="en-CA" dirty="0" smtClean="0">
                <a:solidFill>
                  <a:schemeClr val="accent6">
                    <a:lumMod val="75000"/>
                  </a:schemeClr>
                </a:solidFill>
                <a:hlinkClick r:id="rId3"/>
              </a:rPr>
              <a:t>Murray,  2014,  p. 88 </a:t>
            </a:r>
            <a:r>
              <a:rPr lang="en-CA" dirty="0" smtClean="0">
                <a:solidFill>
                  <a:schemeClr val="bg1"/>
                </a:solidFill>
              </a:rPr>
              <a:t>)</a:t>
            </a:r>
            <a:br>
              <a:rPr lang="en-CA" dirty="0" smtClean="0">
                <a:solidFill>
                  <a:schemeClr val="bg1"/>
                </a:solidFill>
              </a:rPr>
            </a:br>
            <a:endParaRPr lang="en-CA" dirty="0" smtClean="0">
              <a:solidFill>
                <a:schemeClr val="bg1"/>
              </a:solidFill>
            </a:endParaRPr>
          </a:p>
          <a:p>
            <a:pPr marL="0" indent="0"/>
            <a:r>
              <a:rPr lang="en-CA" dirty="0" smtClean="0">
                <a:solidFill>
                  <a:schemeClr val="bg1"/>
                </a:solidFill>
              </a:rPr>
              <a:t>  “Today's university students are familiar with several local and Web applications such as </a:t>
            </a:r>
            <a:r>
              <a:rPr lang="en-CA" dirty="0" err="1" smtClean="0">
                <a:solidFill>
                  <a:schemeClr val="bg1"/>
                </a:solidFill>
              </a:rPr>
              <a:t>Facebook</a:t>
            </a:r>
            <a:r>
              <a:rPr lang="en-CA" dirty="0" smtClean="0">
                <a:solidFill>
                  <a:schemeClr val="bg1"/>
                </a:solidFill>
              </a:rPr>
              <a:t>, YouTube and games, and use these as part of their daily lives.... Studies proved that the new generation very rarely uses emerging technologies to retrieve,  assess,  store,  produce, present and exchange information,  all of which are basic skills of digital competency.” (</a:t>
            </a:r>
            <a:r>
              <a:rPr lang="en-CA" dirty="0" err="1" smtClean="0">
                <a:solidFill>
                  <a:schemeClr val="bg1"/>
                </a:solidFill>
                <a:hlinkClick r:id="rId4"/>
              </a:rPr>
              <a:t>Somyürek</a:t>
            </a:r>
            <a:r>
              <a:rPr lang="en-CA" dirty="0" smtClean="0">
                <a:solidFill>
                  <a:schemeClr val="bg1"/>
                </a:solidFill>
                <a:hlinkClick r:id="rId4"/>
              </a:rPr>
              <a:t>, S., &amp; </a:t>
            </a:r>
            <a:r>
              <a:rPr lang="en-CA" dirty="0" err="1" smtClean="0">
                <a:solidFill>
                  <a:schemeClr val="bg1"/>
                </a:solidFill>
                <a:hlinkClick r:id="rId4"/>
              </a:rPr>
              <a:t>Coşkun</a:t>
            </a:r>
            <a:r>
              <a:rPr lang="en-CA" dirty="0" smtClean="0">
                <a:solidFill>
                  <a:schemeClr val="bg1"/>
                </a:solidFill>
                <a:hlinkClick r:id="rId4"/>
              </a:rPr>
              <a:t>, B. K. ,  2013,  p. E166</a:t>
            </a:r>
            <a:r>
              <a:rPr lang="en-CA" dirty="0" smtClean="0">
                <a:solidFill>
                  <a:schemeClr val="bg1"/>
                </a:solidFill>
              </a:rPr>
              <a:t>)</a:t>
            </a:r>
          </a:p>
          <a:p>
            <a:pPr>
              <a:buNone/>
            </a:pPr>
            <a:endParaRPr lang="en-CA" dirty="0" smtClean="0"/>
          </a:p>
          <a:p>
            <a:endParaRPr lang="en-CA"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800" dirty="0"/>
              <a:t>What were the top three skills that </a:t>
            </a:r>
            <a:r>
              <a:rPr lang="en-CA" sz="2800" dirty="0">
                <a:solidFill>
                  <a:schemeClr val="tx1"/>
                </a:solidFill>
              </a:rPr>
              <a:t>faculty</a:t>
            </a:r>
            <a:r>
              <a:rPr lang="en-CA" sz="2800" dirty="0"/>
              <a:t> thought were necessary for students to be successful in </a:t>
            </a:r>
            <a:r>
              <a:rPr lang="en-CA" sz="2800" dirty="0" smtClean="0"/>
              <a:t>their coursework</a:t>
            </a:r>
            <a:r>
              <a:rPr lang="en-CA" sz="2800" dirty="0"/>
              <a:t>?</a:t>
            </a:r>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dirty="0"/>
              <a:t>Learning Management System (</a:t>
            </a:r>
            <a:r>
              <a:rPr lang="en-CA" dirty="0" err="1"/>
              <a:t>eLearn</a:t>
            </a:r>
            <a:r>
              <a:rPr lang="en-CA" dirty="0"/>
              <a:t>)</a:t>
            </a:r>
          </a:p>
          <a:p>
            <a:pPr>
              <a:buFont typeface="Wingdings" panose="05000000000000000000" pitchFamily="2" charset="2"/>
              <a:buChar char="q"/>
            </a:pPr>
            <a:r>
              <a:rPr lang="en-CA" dirty="0" smtClean="0"/>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11255496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4407" y="332656"/>
            <a:ext cx="7787208" cy="1143000"/>
          </a:xfrm>
        </p:spPr>
        <p:txBody>
          <a:bodyPr>
            <a:normAutofit fontScale="90000"/>
          </a:bodyPr>
          <a:lstStyle/>
          <a:p>
            <a:r>
              <a:rPr lang="en-CA" sz="2800" dirty="0" smtClean="0"/>
              <a:t>What were the top three skills that </a:t>
            </a:r>
            <a:r>
              <a:rPr lang="en-CA" sz="2800" dirty="0" smtClean="0">
                <a:solidFill>
                  <a:schemeClr val="tx1"/>
                </a:solidFill>
              </a:rPr>
              <a:t>faculty</a:t>
            </a:r>
            <a:r>
              <a:rPr lang="en-CA" sz="2800" dirty="0" smtClean="0"/>
              <a:t> thought were necessary for students </a:t>
            </a:r>
            <a:r>
              <a:rPr lang="en-CA" sz="2800" dirty="0"/>
              <a:t>to be successful in </a:t>
            </a:r>
            <a:r>
              <a:rPr lang="en-CA" sz="2800" dirty="0" smtClean="0"/>
              <a:t>their coursework</a:t>
            </a:r>
            <a:r>
              <a:rPr lang="en-CA" sz="2800" dirty="0"/>
              <a:t>?</a:t>
            </a:r>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b="1" dirty="0">
                <a:solidFill>
                  <a:schemeClr val="accent6"/>
                </a:solidFill>
              </a:rPr>
              <a:t>Learning Management System (</a:t>
            </a:r>
            <a:r>
              <a:rPr lang="en-CA" b="1" dirty="0" err="1">
                <a:solidFill>
                  <a:schemeClr val="accent6"/>
                </a:solidFill>
              </a:rPr>
              <a:t>eLearn</a:t>
            </a:r>
            <a:r>
              <a:rPr lang="en-CA" b="1" dirty="0">
                <a:solidFill>
                  <a:schemeClr val="accent6"/>
                </a:solidFill>
              </a:rPr>
              <a:t>)</a:t>
            </a:r>
          </a:p>
          <a:p>
            <a:pPr>
              <a:buFont typeface="Wingdings" panose="05000000000000000000" pitchFamily="2" charset="2"/>
              <a:buChar char="q"/>
            </a:pPr>
            <a:r>
              <a:rPr lang="en-CA" b="1" dirty="0" smtClean="0">
                <a:solidFill>
                  <a:schemeClr val="accent6"/>
                </a:solidFill>
              </a:rPr>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b="1" dirty="0" smtClean="0">
                <a:solidFill>
                  <a:schemeClr val="accent6"/>
                </a:solidFill>
              </a:rPr>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37586662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407" y="332656"/>
            <a:ext cx="7787208" cy="1143000"/>
          </a:xfrm>
        </p:spPr>
        <p:txBody>
          <a:bodyPr>
            <a:normAutofit/>
          </a:bodyPr>
          <a:lstStyle/>
          <a:p>
            <a:r>
              <a:rPr lang="en-CA" sz="2800" dirty="0" smtClean="0"/>
              <a:t>What were the top three skills that </a:t>
            </a:r>
            <a:r>
              <a:rPr lang="en-CA" sz="2800" dirty="0" smtClean="0">
                <a:solidFill>
                  <a:schemeClr val="tx1"/>
                </a:solidFill>
              </a:rPr>
              <a:t>faculty</a:t>
            </a:r>
            <a:r>
              <a:rPr lang="en-CA" sz="2800" dirty="0" smtClean="0"/>
              <a:t> thought students were missing?</a:t>
            </a:r>
            <a:endParaRPr lang="en-CA" sz="2800" dirty="0"/>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dirty="0"/>
              <a:t>Learning Management System (</a:t>
            </a:r>
            <a:r>
              <a:rPr lang="en-CA" dirty="0" err="1"/>
              <a:t>eLearn</a:t>
            </a:r>
            <a:r>
              <a:rPr lang="en-CA" dirty="0"/>
              <a:t>)</a:t>
            </a:r>
          </a:p>
          <a:p>
            <a:pPr>
              <a:buFont typeface="Wingdings" panose="05000000000000000000" pitchFamily="2" charset="2"/>
              <a:buChar char="q"/>
            </a:pPr>
            <a:r>
              <a:rPr lang="en-CA" dirty="0" smtClean="0"/>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37586662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407" y="332656"/>
            <a:ext cx="7787208" cy="1143000"/>
          </a:xfrm>
        </p:spPr>
        <p:txBody>
          <a:bodyPr>
            <a:normAutofit/>
          </a:bodyPr>
          <a:lstStyle/>
          <a:p>
            <a:r>
              <a:rPr lang="en-CA" sz="2800" dirty="0" smtClean="0"/>
              <a:t>What were the top three skills that </a:t>
            </a:r>
            <a:r>
              <a:rPr lang="en-CA" sz="2800" dirty="0" smtClean="0">
                <a:solidFill>
                  <a:schemeClr val="tx1"/>
                </a:solidFill>
              </a:rPr>
              <a:t>faculty</a:t>
            </a:r>
            <a:r>
              <a:rPr lang="en-CA" sz="2800" dirty="0" smtClean="0"/>
              <a:t> thought students were missing?</a:t>
            </a:r>
            <a:endParaRPr lang="en-CA" sz="2800" dirty="0"/>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b="1" dirty="0">
                <a:solidFill>
                  <a:schemeClr val="accent6"/>
                </a:solidFill>
              </a:rPr>
              <a:t>Learning Management System (</a:t>
            </a:r>
            <a:r>
              <a:rPr lang="en-CA" b="1" dirty="0" err="1">
                <a:solidFill>
                  <a:schemeClr val="accent6"/>
                </a:solidFill>
              </a:rPr>
              <a:t>eLearn</a:t>
            </a:r>
            <a:r>
              <a:rPr lang="en-CA" b="1" dirty="0">
                <a:solidFill>
                  <a:schemeClr val="accent6"/>
                </a:solidFill>
              </a:rPr>
              <a:t>)</a:t>
            </a:r>
          </a:p>
          <a:p>
            <a:pPr>
              <a:buFont typeface="Wingdings" panose="05000000000000000000" pitchFamily="2" charset="2"/>
              <a:buChar char="q"/>
            </a:pPr>
            <a:r>
              <a:rPr lang="en-CA" b="1" dirty="0" smtClean="0">
                <a:solidFill>
                  <a:schemeClr val="accent6"/>
                </a:solidFill>
              </a:rPr>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b="1" dirty="0" smtClean="0">
                <a:solidFill>
                  <a:schemeClr val="accent6"/>
                </a:solidFill>
              </a:rPr>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37586662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Agenda</a:t>
            </a:r>
            <a:endParaRPr lang="en-CA" dirty="0"/>
          </a:p>
        </p:txBody>
      </p:sp>
      <p:sp>
        <p:nvSpPr>
          <p:cNvPr id="3" name="Content Placeholder 2"/>
          <p:cNvSpPr>
            <a:spLocks noGrp="1"/>
          </p:cNvSpPr>
          <p:nvPr>
            <p:ph idx="1"/>
          </p:nvPr>
        </p:nvSpPr>
        <p:spPr>
          <a:xfrm>
            <a:off x="971600" y="1600200"/>
            <a:ext cx="7715200" cy="4525963"/>
          </a:xfrm>
        </p:spPr>
        <p:txBody>
          <a:bodyPr>
            <a:normAutofit/>
          </a:bodyPr>
          <a:lstStyle/>
          <a:p>
            <a:r>
              <a:rPr lang="en-CA" dirty="0" smtClean="0"/>
              <a:t>About Mohawk</a:t>
            </a:r>
          </a:p>
          <a:p>
            <a:r>
              <a:rPr lang="en-CA" dirty="0" smtClean="0"/>
              <a:t>Project Goals and Background</a:t>
            </a:r>
          </a:p>
          <a:p>
            <a:r>
              <a:rPr lang="en-CA" dirty="0" smtClean="0"/>
              <a:t>What is the Toolkit?</a:t>
            </a:r>
          </a:p>
          <a:p>
            <a:r>
              <a:rPr lang="en-CA" dirty="0" smtClean="0"/>
              <a:t>Project Implementation</a:t>
            </a:r>
          </a:p>
          <a:p>
            <a:r>
              <a:rPr lang="en-CA" dirty="0" smtClean="0"/>
              <a:t>Response from Stakeholders</a:t>
            </a:r>
          </a:p>
          <a:p>
            <a:r>
              <a:rPr lang="en-CA" dirty="0" smtClean="0"/>
              <a:t>Next Steps</a:t>
            </a:r>
          </a:p>
          <a:p>
            <a:pPr marL="0" indent="0">
              <a:buNone/>
            </a:pPr>
            <a:endParaRPr lang="en-CA" dirty="0"/>
          </a:p>
        </p:txBody>
      </p:sp>
    </p:spTree>
    <p:extLst>
      <p:ext uri="{BB962C8B-B14F-4D97-AF65-F5344CB8AC3E}">
        <p14:creationId xmlns:p14="http://schemas.microsoft.com/office/powerpoint/2010/main" xmlns="" val="31835500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DMN_4931LevelsAdjust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069" y="-171400"/>
            <a:ext cx="10298271" cy="702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CA" dirty="0" smtClean="0"/>
              <a:t>Faculty Comments</a:t>
            </a:r>
            <a:endParaRPr lang="en-CA" dirty="0"/>
          </a:p>
        </p:txBody>
      </p:sp>
      <p:sp>
        <p:nvSpPr>
          <p:cNvPr id="3" name="Content Placeholder 2"/>
          <p:cNvSpPr>
            <a:spLocks noGrp="1"/>
          </p:cNvSpPr>
          <p:nvPr>
            <p:ph idx="1"/>
          </p:nvPr>
        </p:nvSpPr>
        <p:spPr>
          <a:solidFill>
            <a:schemeClr val="bg1">
              <a:lumMod val="95000"/>
              <a:alpha val="50000"/>
            </a:schemeClr>
          </a:solidFill>
        </p:spPr>
        <p:txBody>
          <a:bodyPr/>
          <a:lstStyle/>
          <a:p>
            <a:pPr marL="0" lvl="0" indent="0" defTabSz="457200">
              <a:buNone/>
            </a:pPr>
            <a:r>
              <a:rPr lang="en-CA" dirty="0">
                <a:solidFill>
                  <a:prstClr val="black"/>
                </a:solidFill>
                <a:latin typeface="Myriad Web Pro" panose="020B0503030403020204"/>
              </a:rPr>
              <a:t>“</a:t>
            </a:r>
            <a:r>
              <a:rPr lang="en-CA" b="1" dirty="0">
                <a:solidFill>
                  <a:schemeClr val="accent6">
                    <a:lumMod val="75000"/>
                  </a:schemeClr>
                </a:solidFill>
                <a:latin typeface="Myriad Web Pro" panose="020B0503030403020204"/>
              </a:rPr>
              <a:t>In general, the students come to us with weak computer skills. </a:t>
            </a:r>
            <a:r>
              <a:rPr lang="en-CA" b="1" dirty="0">
                <a:solidFill>
                  <a:prstClr val="black"/>
                </a:solidFill>
                <a:latin typeface="Myriad Web Pro" panose="020B0503030403020204"/>
              </a:rPr>
              <a:t>High schools are not preparing the students to be computer literate, and we’ve seen that here for a long time. With the prevalence of hand-held devices, we’re finding their skills in using an Operating System are </a:t>
            </a:r>
            <a:r>
              <a:rPr lang="en-CA" b="1" dirty="0">
                <a:solidFill>
                  <a:schemeClr val="accent6">
                    <a:lumMod val="75000"/>
                  </a:schemeClr>
                </a:solidFill>
                <a:latin typeface="Myriad Web Pro" panose="020B0503030403020204"/>
              </a:rPr>
              <a:t>even weaker than they were 5 or so years ago.</a:t>
            </a:r>
            <a:r>
              <a:rPr lang="en-CA" dirty="0">
                <a:solidFill>
                  <a:prstClr val="black"/>
                </a:solidFill>
                <a:latin typeface="Myriad Web Pro" panose="020B0503030403020204"/>
              </a:rPr>
              <a:t>” </a:t>
            </a:r>
          </a:p>
          <a:p>
            <a:endParaRPr lang="en-CA" dirty="0"/>
          </a:p>
        </p:txBody>
      </p:sp>
    </p:spTree>
    <p:extLst>
      <p:ext uri="{BB962C8B-B14F-4D97-AF65-F5344CB8AC3E}">
        <p14:creationId xmlns:p14="http://schemas.microsoft.com/office/powerpoint/2010/main" xmlns="" val="44782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MN_50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509" y="0"/>
            <a:ext cx="103214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CA" dirty="0" smtClean="0"/>
              <a:t>Faculty Comments</a:t>
            </a:r>
            <a:endParaRPr lang="en-CA" dirty="0"/>
          </a:p>
        </p:txBody>
      </p:sp>
      <p:sp>
        <p:nvSpPr>
          <p:cNvPr id="3" name="Content Placeholder 2"/>
          <p:cNvSpPr>
            <a:spLocks noGrp="1"/>
          </p:cNvSpPr>
          <p:nvPr>
            <p:ph idx="1"/>
          </p:nvPr>
        </p:nvSpPr>
        <p:spPr>
          <a:solidFill>
            <a:schemeClr val="bg1">
              <a:lumMod val="95000"/>
              <a:alpha val="32000"/>
            </a:schemeClr>
          </a:solidFill>
        </p:spPr>
        <p:txBody>
          <a:bodyPr/>
          <a:lstStyle/>
          <a:p>
            <a:pPr marL="0" indent="0">
              <a:buNone/>
            </a:pPr>
            <a:r>
              <a:rPr lang="en-CA" b="1" dirty="0">
                <a:solidFill>
                  <a:schemeClr val="bg1"/>
                </a:solidFill>
              </a:rPr>
              <a:t>“There are always students who think they know how to use these tools but do not. Students don't know how to create a .zip file, don't know how to find the file they saved, don't know how to set tabs and margins in Word, don't know that Excel has formulas. </a:t>
            </a:r>
            <a:r>
              <a:rPr lang="en-CA" b="1" dirty="0"/>
              <a:t>It's been getting worse over the years.</a:t>
            </a:r>
            <a:r>
              <a:rPr lang="en-CA" dirty="0"/>
              <a:t>”</a:t>
            </a:r>
          </a:p>
          <a:p>
            <a:endParaRPr lang="en-CA" dirty="0"/>
          </a:p>
        </p:txBody>
      </p:sp>
    </p:spTree>
    <p:extLst>
      <p:ext uri="{BB962C8B-B14F-4D97-AF65-F5344CB8AC3E}">
        <p14:creationId xmlns:p14="http://schemas.microsoft.com/office/powerpoint/2010/main" xmlns="" val="30922579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CA" sz="2800" dirty="0"/>
              <a:t>What were the top three skills that </a:t>
            </a:r>
            <a:r>
              <a:rPr lang="en-CA" sz="2800" dirty="0">
                <a:solidFill>
                  <a:schemeClr val="tx1"/>
                </a:solidFill>
              </a:rPr>
              <a:t>students</a:t>
            </a:r>
            <a:r>
              <a:rPr lang="en-CA" sz="2800" dirty="0"/>
              <a:t> thought were necessary to be successful in </a:t>
            </a:r>
            <a:r>
              <a:rPr lang="en-CA" sz="2800" dirty="0" smtClean="0"/>
              <a:t> their coursework</a:t>
            </a:r>
            <a:r>
              <a:rPr lang="en-CA" sz="2800" dirty="0"/>
              <a:t>?</a:t>
            </a:r>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dirty="0" smtClean="0"/>
              <a:t>Learning Management System (</a:t>
            </a:r>
            <a:r>
              <a:rPr lang="en-CA" dirty="0" err="1" smtClean="0"/>
              <a:t>eLearn</a:t>
            </a:r>
            <a:r>
              <a:rPr lang="en-CA" dirty="0" smtClean="0"/>
              <a:t>)</a:t>
            </a:r>
          </a:p>
          <a:p>
            <a:pPr>
              <a:buFont typeface="Wingdings" panose="05000000000000000000" pitchFamily="2" charset="2"/>
              <a:buChar char="q"/>
            </a:pPr>
            <a:r>
              <a:rPr lang="en-CA" dirty="0" smtClean="0"/>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443652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800" dirty="0"/>
              <a:t>What were the top three skills that </a:t>
            </a:r>
            <a:r>
              <a:rPr lang="en-CA" sz="2800" dirty="0">
                <a:solidFill>
                  <a:schemeClr val="tx1"/>
                </a:solidFill>
              </a:rPr>
              <a:t>students</a:t>
            </a:r>
            <a:r>
              <a:rPr lang="en-CA" sz="2800" dirty="0"/>
              <a:t> thought were necessary to be successful in </a:t>
            </a:r>
            <a:r>
              <a:rPr lang="en-CA" sz="2800" dirty="0" smtClean="0"/>
              <a:t> their coursework</a:t>
            </a:r>
            <a:r>
              <a:rPr lang="en-CA" sz="2800" dirty="0"/>
              <a:t>?</a:t>
            </a:r>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b="1" dirty="0" smtClean="0">
                <a:solidFill>
                  <a:schemeClr val="accent6"/>
                </a:solidFill>
              </a:rPr>
              <a:t>Learning Management System (</a:t>
            </a:r>
            <a:r>
              <a:rPr lang="en-CA" b="1" dirty="0" err="1" smtClean="0">
                <a:solidFill>
                  <a:schemeClr val="accent6"/>
                </a:solidFill>
              </a:rPr>
              <a:t>eLearn</a:t>
            </a:r>
            <a:r>
              <a:rPr lang="en-CA" b="1" dirty="0" smtClean="0">
                <a:solidFill>
                  <a:schemeClr val="accent6"/>
                </a:solidFill>
              </a:rPr>
              <a:t>)</a:t>
            </a:r>
          </a:p>
          <a:p>
            <a:pPr>
              <a:buFont typeface="Wingdings" panose="05000000000000000000" pitchFamily="2" charset="2"/>
              <a:buChar char="q"/>
            </a:pPr>
            <a:r>
              <a:rPr lang="en-CA" b="1" dirty="0" smtClean="0">
                <a:solidFill>
                  <a:schemeClr val="accent6"/>
                </a:solidFill>
              </a:rPr>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b="1" dirty="0" smtClean="0">
                <a:solidFill>
                  <a:schemeClr val="accent6"/>
                </a:solidFill>
              </a:rPr>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443652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800" dirty="0"/>
              <a:t>What were the top three skills that </a:t>
            </a:r>
            <a:r>
              <a:rPr lang="en-CA" sz="2800" dirty="0">
                <a:solidFill>
                  <a:schemeClr val="tx1"/>
                </a:solidFill>
              </a:rPr>
              <a:t>students</a:t>
            </a:r>
            <a:r>
              <a:rPr lang="en-CA" sz="2800" dirty="0"/>
              <a:t> thought </a:t>
            </a:r>
            <a:r>
              <a:rPr lang="en-CA" sz="2800" dirty="0" smtClean="0"/>
              <a:t>they were missing/needed help with?</a:t>
            </a:r>
            <a:endParaRPr lang="en-CA" sz="2800" dirty="0"/>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dirty="0" smtClean="0"/>
              <a:t>Learning Management System (</a:t>
            </a:r>
            <a:r>
              <a:rPr lang="en-CA" dirty="0" err="1" smtClean="0"/>
              <a:t>eLearn</a:t>
            </a:r>
            <a:r>
              <a:rPr lang="en-CA" dirty="0" smtClean="0"/>
              <a:t>)</a:t>
            </a:r>
          </a:p>
          <a:p>
            <a:pPr>
              <a:buFont typeface="Wingdings" panose="05000000000000000000" pitchFamily="2" charset="2"/>
              <a:buChar char="q"/>
            </a:pPr>
            <a:r>
              <a:rPr lang="en-CA" dirty="0" smtClean="0"/>
              <a:t>Word processing</a:t>
            </a:r>
          </a:p>
          <a:p>
            <a:pPr>
              <a:buFont typeface="Wingdings" panose="05000000000000000000" pitchFamily="2" charset="2"/>
              <a:buChar char="q"/>
            </a:pPr>
            <a:r>
              <a:rPr lang="en-CA" dirty="0" smtClean="0"/>
              <a:t>Presentation</a:t>
            </a:r>
          </a:p>
          <a:p>
            <a:pPr>
              <a:buFont typeface="Wingdings" panose="05000000000000000000" pitchFamily="2" charset="2"/>
              <a:buChar char="q"/>
            </a:pPr>
            <a:r>
              <a:rPr lang="en-CA" dirty="0" smtClean="0"/>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443652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792" y="188640"/>
            <a:ext cx="7787208" cy="1143000"/>
          </a:xfrm>
        </p:spPr>
        <p:txBody>
          <a:bodyPr>
            <a:normAutofit fontScale="90000"/>
          </a:bodyPr>
          <a:lstStyle/>
          <a:p>
            <a:r>
              <a:rPr lang="en-CA" sz="2800" dirty="0" smtClean="0"/>
              <a:t>What were the top three skills that </a:t>
            </a:r>
            <a:r>
              <a:rPr lang="en-CA" sz="2800" dirty="0" smtClean="0">
                <a:solidFill>
                  <a:schemeClr val="tx1"/>
                </a:solidFill>
              </a:rPr>
              <a:t>students</a:t>
            </a:r>
            <a:r>
              <a:rPr lang="en-CA" sz="2800" dirty="0" smtClean="0"/>
              <a:t> thought they were missing/needed help with?</a:t>
            </a:r>
            <a:endParaRPr lang="en-CA" sz="2800" dirty="0"/>
          </a:p>
        </p:txBody>
      </p:sp>
      <p:sp>
        <p:nvSpPr>
          <p:cNvPr id="3" name="Content Placeholder 2"/>
          <p:cNvSpPr>
            <a:spLocks noGrp="1"/>
          </p:cNvSpPr>
          <p:nvPr>
            <p:ph idx="1"/>
          </p:nvPr>
        </p:nvSpPr>
        <p:spPr>
          <a:xfrm>
            <a:off x="899592" y="1772816"/>
            <a:ext cx="7859216" cy="4525963"/>
          </a:xfrm>
        </p:spPr>
        <p:txBody>
          <a:bodyPr>
            <a:normAutofit lnSpcReduction="10000"/>
          </a:bodyPr>
          <a:lstStyle/>
          <a:p>
            <a:pPr>
              <a:buFont typeface="Wingdings" panose="05000000000000000000" pitchFamily="2" charset="2"/>
              <a:buChar char="q"/>
            </a:pPr>
            <a:r>
              <a:rPr lang="en-CA" b="1" dirty="0" smtClean="0">
                <a:solidFill>
                  <a:schemeClr val="accent6"/>
                </a:solidFill>
              </a:rPr>
              <a:t>Learning Management System (</a:t>
            </a:r>
            <a:r>
              <a:rPr lang="en-CA" b="1" dirty="0" err="1" smtClean="0">
                <a:solidFill>
                  <a:schemeClr val="accent6"/>
                </a:solidFill>
              </a:rPr>
              <a:t>eLearn</a:t>
            </a:r>
            <a:r>
              <a:rPr lang="en-CA" b="1" dirty="0" smtClean="0">
                <a:solidFill>
                  <a:schemeClr val="accent6"/>
                </a:solidFill>
              </a:rPr>
              <a:t>)</a:t>
            </a:r>
          </a:p>
          <a:p>
            <a:pPr>
              <a:buFont typeface="Wingdings" panose="05000000000000000000" pitchFamily="2" charset="2"/>
              <a:buChar char="q"/>
            </a:pPr>
            <a:r>
              <a:rPr lang="en-CA" dirty="0" smtClean="0"/>
              <a:t>Word processing</a:t>
            </a:r>
          </a:p>
          <a:p>
            <a:pPr>
              <a:buFont typeface="Wingdings" panose="05000000000000000000" pitchFamily="2" charset="2"/>
              <a:buChar char="q"/>
            </a:pPr>
            <a:r>
              <a:rPr lang="en-CA" b="1" dirty="0" smtClean="0">
                <a:solidFill>
                  <a:schemeClr val="accent6"/>
                </a:solidFill>
              </a:rPr>
              <a:t>Presentation</a:t>
            </a:r>
          </a:p>
          <a:p>
            <a:pPr>
              <a:buFont typeface="Wingdings" panose="05000000000000000000" pitchFamily="2" charset="2"/>
              <a:buChar char="q"/>
            </a:pPr>
            <a:r>
              <a:rPr lang="en-CA" b="1" dirty="0" smtClean="0">
                <a:solidFill>
                  <a:schemeClr val="accent6"/>
                </a:solidFill>
              </a:rPr>
              <a:t>Spreadsheet</a:t>
            </a:r>
          </a:p>
          <a:p>
            <a:pPr>
              <a:buFont typeface="Wingdings" panose="05000000000000000000" pitchFamily="2" charset="2"/>
              <a:buChar char="q"/>
            </a:pPr>
            <a:r>
              <a:rPr lang="en-CA" dirty="0" smtClean="0"/>
              <a:t>File management</a:t>
            </a:r>
          </a:p>
          <a:p>
            <a:pPr>
              <a:buFont typeface="Wingdings" panose="05000000000000000000" pitchFamily="2" charset="2"/>
              <a:buChar char="q"/>
            </a:pPr>
            <a:r>
              <a:rPr lang="en-CA" dirty="0" smtClean="0"/>
              <a:t>Email</a:t>
            </a:r>
          </a:p>
          <a:p>
            <a:pPr>
              <a:buFont typeface="Wingdings" panose="05000000000000000000" pitchFamily="2" charset="2"/>
              <a:buChar char="q"/>
            </a:pPr>
            <a:r>
              <a:rPr lang="en-CA" dirty="0" smtClean="0"/>
              <a:t>Browsers</a:t>
            </a:r>
          </a:p>
          <a:p>
            <a:pPr>
              <a:buFont typeface="Wingdings" panose="05000000000000000000" pitchFamily="2" charset="2"/>
              <a:buChar char="q"/>
            </a:pPr>
            <a:r>
              <a:rPr lang="en-CA" dirty="0" smtClean="0"/>
              <a:t>Operating Systems (e.g. Windows, iOS)</a:t>
            </a:r>
          </a:p>
          <a:p>
            <a:endParaRPr lang="en-CA" dirty="0" smtClean="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xmlns="" val="4436526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Skills – Student Survey</a:t>
            </a:r>
            <a:endParaRPr lang="en-CA" dirty="0"/>
          </a:p>
        </p:txBody>
      </p:sp>
      <p:sp>
        <p:nvSpPr>
          <p:cNvPr id="3" name="Content Placeholder 2"/>
          <p:cNvSpPr>
            <a:spLocks noGrp="1"/>
          </p:cNvSpPr>
          <p:nvPr>
            <p:ph idx="1"/>
          </p:nvPr>
        </p:nvSpPr>
        <p:spPr>
          <a:xfrm>
            <a:off x="827584" y="1600200"/>
            <a:ext cx="8136904" cy="4525963"/>
          </a:xfrm>
        </p:spPr>
        <p:txBody>
          <a:bodyPr>
            <a:normAutofit/>
          </a:bodyPr>
          <a:lstStyle/>
          <a:p>
            <a:r>
              <a:rPr lang="en-US" sz="2400" dirty="0" smtClean="0"/>
              <a:t>Similar findings as to what students think they need in terms of digital skills (LMS, Word Processing, File Management…)</a:t>
            </a:r>
          </a:p>
          <a:p>
            <a:r>
              <a:rPr lang="en-US" sz="2400" dirty="0" smtClean="0"/>
              <a:t>64% students said they would like a digital skills assessment – conceivably to assess in or out of a computer course</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9095" y="3897436"/>
            <a:ext cx="6788202" cy="2798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080411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5979" y="0"/>
            <a:ext cx="13453051" cy="6858000"/>
          </a:xfrm>
          <a:prstGeom prst="rect">
            <a:avLst/>
          </a:prstGeom>
        </p:spPr>
      </p:pic>
      <p:sp>
        <p:nvSpPr>
          <p:cNvPr id="2" name="Title 1"/>
          <p:cNvSpPr>
            <a:spLocks noGrp="1"/>
          </p:cNvSpPr>
          <p:nvPr>
            <p:ph type="title"/>
          </p:nvPr>
        </p:nvSpPr>
        <p:spPr/>
        <p:txBody>
          <a:bodyPr/>
          <a:lstStyle/>
          <a:p>
            <a:r>
              <a:rPr lang="en-CA" dirty="0"/>
              <a:t>Student Survey Comments</a:t>
            </a:r>
          </a:p>
        </p:txBody>
      </p:sp>
      <p:sp>
        <p:nvSpPr>
          <p:cNvPr id="3" name="Content Placeholder 2"/>
          <p:cNvSpPr>
            <a:spLocks noGrp="1"/>
          </p:cNvSpPr>
          <p:nvPr>
            <p:ph idx="1"/>
          </p:nvPr>
        </p:nvSpPr>
        <p:spPr>
          <a:solidFill>
            <a:schemeClr val="bg1">
              <a:lumMod val="95000"/>
              <a:alpha val="54000"/>
            </a:schemeClr>
          </a:solidFill>
        </p:spPr>
        <p:txBody>
          <a:bodyPr/>
          <a:lstStyle/>
          <a:p>
            <a:pPr lvl="0" defTabSz="457200">
              <a:buFont typeface="Arial"/>
              <a:buChar char="•"/>
            </a:pPr>
            <a:r>
              <a:rPr lang="en-CA" dirty="0">
                <a:latin typeface="Myriad Pro Light" pitchFamily="34" charset="0"/>
              </a:rPr>
              <a:t>“I am failing due to my lack of computer skills.”</a:t>
            </a:r>
          </a:p>
          <a:p>
            <a:pPr lvl="0" defTabSz="457200">
              <a:buFont typeface="Arial"/>
              <a:buChar char="•"/>
            </a:pPr>
            <a:r>
              <a:rPr lang="en-CA" dirty="0">
                <a:latin typeface="Myriad Pro Light" pitchFamily="34" charset="0"/>
              </a:rPr>
              <a:t> “I thought what I had was basic computer skills until I started and fell behind.”</a:t>
            </a:r>
          </a:p>
          <a:p>
            <a:pPr lvl="0" defTabSz="457200">
              <a:buFont typeface="Arial"/>
              <a:buChar char="•"/>
            </a:pPr>
            <a:r>
              <a:rPr lang="en-CA" dirty="0">
                <a:latin typeface="Myriad Pro Light" pitchFamily="34" charset="0"/>
              </a:rPr>
              <a:t>“Need sessions before class, or right at the beginning of semester.”</a:t>
            </a:r>
          </a:p>
          <a:p>
            <a:endParaRPr lang="en-CA" dirty="0"/>
          </a:p>
        </p:txBody>
      </p:sp>
    </p:spTree>
    <p:extLst>
      <p:ext uri="{BB962C8B-B14F-4D97-AF65-F5344CB8AC3E}">
        <p14:creationId xmlns:p14="http://schemas.microsoft.com/office/powerpoint/2010/main" xmlns="" val="2540047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 y="0"/>
            <a:ext cx="10287000" cy="6858000"/>
          </a:xfrm>
          <a:prstGeom prst="rect">
            <a:avLst/>
          </a:prstGeom>
        </p:spPr>
      </p:pic>
      <p:sp>
        <p:nvSpPr>
          <p:cNvPr id="2" name="Title 1"/>
          <p:cNvSpPr>
            <a:spLocks noGrp="1"/>
          </p:cNvSpPr>
          <p:nvPr>
            <p:ph type="title"/>
          </p:nvPr>
        </p:nvSpPr>
        <p:spPr/>
        <p:txBody>
          <a:bodyPr/>
          <a:lstStyle/>
          <a:p>
            <a:r>
              <a:rPr lang="en-CA" dirty="0" smtClean="0"/>
              <a:t>Student Survey Comments</a:t>
            </a:r>
            <a:endParaRPr lang="en-CA" dirty="0"/>
          </a:p>
        </p:txBody>
      </p:sp>
      <p:sp>
        <p:nvSpPr>
          <p:cNvPr id="5" name="Content Placeholder 4"/>
          <p:cNvSpPr>
            <a:spLocks noGrp="1"/>
          </p:cNvSpPr>
          <p:nvPr>
            <p:ph idx="1"/>
          </p:nvPr>
        </p:nvSpPr>
        <p:spPr>
          <a:solidFill>
            <a:schemeClr val="bg1">
              <a:lumMod val="95000"/>
              <a:alpha val="47000"/>
            </a:schemeClr>
          </a:solidFill>
        </p:spPr>
        <p:txBody>
          <a:bodyPr>
            <a:normAutofit lnSpcReduction="10000"/>
          </a:bodyPr>
          <a:lstStyle/>
          <a:p>
            <a:pPr lvl="0" defTabSz="457200">
              <a:buFont typeface="Arial"/>
              <a:buChar char="•"/>
            </a:pPr>
            <a:r>
              <a:rPr lang="en-CA" dirty="0">
                <a:solidFill>
                  <a:prstClr val="black"/>
                </a:solidFill>
                <a:latin typeface="Myriad Pro Light" pitchFamily="34" charset="0"/>
              </a:rPr>
              <a:t>“I NEEDED HELP WHEN I </a:t>
            </a:r>
            <a:r>
              <a:rPr lang="en-CA" dirty="0" smtClean="0">
                <a:solidFill>
                  <a:prstClr val="black"/>
                </a:solidFill>
                <a:latin typeface="Myriad Pro Light" pitchFamily="34" charset="0"/>
              </a:rPr>
              <a:t>BEGUN </a:t>
            </a:r>
            <a:r>
              <a:rPr lang="en-CA" i="1" dirty="0" smtClean="0">
                <a:solidFill>
                  <a:prstClr val="black"/>
                </a:solidFill>
                <a:latin typeface="Myriad Pro Light" pitchFamily="34" charset="0"/>
              </a:rPr>
              <a:t>[SIC] </a:t>
            </a:r>
            <a:r>
              <a:rPr lang="en-CA" dirty="0">
                <a:solidFill>
                  <a:prstClr val="black"/>
                </a:solidFill>
                <a:latin typeface="Myriad Pro Light" pitchFamily="34" charset="0"/>
              </a:rPr>
              <a:t>THE PROGRAM, ESPECIALLY THE E-LEARN SYSTEM.”</a:t>
            </a:r>
          </a:p>
          <a:p>
            <a:pPr lvl="0" defTabSz="457200">
              <a:buFont typeface="Arial"/>
              <a:buChar char="•"/>
            </a:pPr>
            <a:r>
              <a:rPr lang="en-CA" dirty="0">
                <a:solidFill>
                  <a:prstClr val="black"/>
                </a:solidFill>
                <a:latin typeface="Myriad Pro Light" pitchFamily="34" charset="0"/>
              </a:rPr>
              <a:t>“lots of help and how to use the computer.”</a:t>
            </a:r>
          </a:p>
          <a:p>
            <a:pPr lvl="0" defTabSz="457200">
              <a:buFont typeface="Arial"/>
              <a:buChar char="•"/>
            </a:pPr>
            <a:r>
              <a:rPr lang="en-CA" dirty="0">
                <a:solidFill>
                  <a:prstClr val="black"/>
                </a:solidFill>
                <a:latin typeface="Myriad Pro Light" pitchFamily="34" charset="0"/>
              </a:rPr>
              <a:t>“If you don't know how to use the internet to teach content to yourself without the aid of a teacher </a:t>
            </a:r>
            <a:r>
              <a:rPr lang="en-CA" dirty="0" smtClean="0">
                <a:solidFill>
                  <a:prstClr val="black"/>
                </a:solidFill>
                <a:latin typeface="Myriad Pro Light" pitchFamily="34" charset="0"/>
              </a:rPr>
              <a:t>your </a:t>
            </a:r>
            <a:r>
              <a:rPr lang="en-CA" i="1" dirty="0" smtClean="0">
                <a:solidFill>
                  <a:prstClr val="black"/>
                </a:solidFill>
                <a:latin typeface="Myriad Pro Light" pitchFamily="34" charset="0"/>
              </a:rPr>
              <a:t>[sic]  </a:t>
            </a:r>
            <a:r>
              <a:rPr lang="en-CA" dirty="0">
                <a:solidFill>
                  <a:prstClr val="black"/>
                </a:solidFill>
                <a:latin typeface="Myriad Pro Light" pitchFamily="34" charset="0"/>
              </a:rPr>
              <a:t>toast.”</a:t>
            </a:r>
          </a:p>
          <a:p>
            <a:endParaRPr lang="en-CA" dirty="0"/>
          </a:p>
        </p:txBody>
      </p:sp>
    </p:spTree>
    <p:extLst>
      <p:ext uri="{BB962C8B-B14F-4D97-AF65-F5344CB8AC3E}">
        <p14:creationId xmlns:p14="http://schemas.microsoft.com/office/powerpoint/2010/main" xmlns="" val="17043737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DSAR ~&gt; DST</a:t>
            </a:r>
            <a:endParaRPr lang="en-CA" dirty="0"/>
          </a:p>
        </p:txBody>
      </p:sp>
      <p:sp>
        <p:nvSpPr>
          <p:cNvPr id="3" name="Content Placeholder 2"/>
          <p:cNvSpPr>
            <a:spLocks noGrp="1"/>
          </p:cNvSpPr>
          <p:nvPr>
            <p:ph idx="1"/>
          </p:nvPr>
        </p:nvSpPr>
        <p:spPr/>
        <p:txBody>
          <a:bodyPr>
            <a:normAutofit/>
          </a:bodyPr>
          <a:lstStyle/>
          <a:p>
            <a:r>
              <a:rPr lang="en-CA" dirty="0" smtClean="0"/>
              <a:t>Original project title: Digital Skills Assessment and Remediation </a:t>
            </a:r>
          </a:p>
          <a:p>
            <a:r>
              <a:rPr lang="en-CA" dirty="0" smtClean="0"/>
              <a:t>Decision made to remove formal “assessment” piece from the project</a:t>
            </a:r>
          </a:p>
          <a:p>
            <a:r>
              <a:rPr lang="en-CA" dirty="0" smtClean="0"/>
              <a:t>Project’s focus is now on providing digital skills resources and workshops – a Digital Skills Toolkit</a:t>
            </a:r>
            <a:endParaRPr lang="en-CA" dirty="0"/>
          </a:p>
        </p:txBody>
      </p:sp>
    </p:spTree>
    <p:extLst>
      <p:ext uri="{BB962C8B-B14F-4D97-AF65-F5344CB8AC3E}">
        <p14:creationId xmlns:p14="http://schemas.microsoft.com/office/powerpoint/2010/main" xmlns="" val="11709930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About </a:t>
            </a:r>
            <a:r>
              <a:rPr lang="en-CA" dirty="0" err="1" smtClean="0"/>
              <a:t>mohawk</a:t>
            </a:r>
            <a:r>
              <a:rPr lang="en-CA" dirty="0" smtClean="0"/>
              <a:t> college</a:t>
            </a:r>
            <a:endParaRPr lang="en-CA" dirty="0"/>
          </a:p>
        </p:txBody>
      </p:sp>
    </p:spTree>
    <p:extLst>
      <p:ext uri="{BB962C8B-B14F-4D97-AF65-F5344CB8AC3E}">
        <p14:creationId xmlns:p14="http://schemas.microsoft.com/office/powerpoint/2010/main" xmlns="" val="3660519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4413250"/>
            <a:ext cx="7772400" cy="1362075"/>
          </a:xfrm>
        </p:spPr>
        <p:txBody>
          <a:bodyPr/>
          <a:lstStyle/>
          <a:p>
            <a:r>
              <a:rPr lang="en-CA" dirty="0" smtClean="0"/>
              <a:t>What is it?</a:t>
            </a:r>
            <a:endParaRPr lang="en-CA" dirty="0"/>
          </a:p>
        </p:txBody>
      </p:sp>
    </p:spTree>
    <p:extLst>
      <p:ext uri="{BB962C8B-B14F-4D97-AF65-F5344CB8AC3E}">
        <p14:creationId xmlns:p14="http://schemas.microsoft.com/office/powerpoint/2010/main" xmlns="" val="7671666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Digital Skills Toolkit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Content in the LMS</a:t>
            </a:r>
          </a:p>
          <a:p>
            <a:pPr lvl="1"/>
            <a:r>
              <a:rPr lang="en-CA" dirty="0" smtClean="0"/>
              <a:t>lynda.com content/free content/original content</a:t>
            </a:r>
          </a:p>
          <a:p>
            <a:pPr lvl="1"/>
            <a:r>
              <a:rPr lang="en-CA" dirty="0" smtClean="0"/>
              <a:t>Activities, quizzes</a:t>
            </a:r>
          </a:p>
          <a:p>
            <a:r>
              <a:rPr lang="en-CA" dirty="0" smtClean="0"/>
              <a:t>Same Content on Student Technical Support Website</a:t>
            </a:r>
          </a:p>
          <a:p>
            <a:pPr lvl="1"/>
            <a:r>
              <a:rPr lang="en-CA" dirty="0"/>
              <a:t>lynda.com content/free content/original content</a:t>
            </a:r>
          </a:p>
          <a:p>
            <a:r>
              <a:rPr lang="en-CA" dirty="0" smtClean="0"/>
              <a:t>Workshops</a:t>
            </a:r>
          </a:p>
          <a:p>
            <a:pPr lvl="1"/>
            <a:r>
              <a:rPr lang="en-CA" dirty="0" smtClean="0"/>
              <a:t>20-30 minutes on </a:t>
            </a:r>
            <a:r>
              <a:rPr lang="en-CA" smtClean="0"/>
              <a:t>each skill area</a:t>
            </a:r>
            <a:endParaRPr lang="en-CA" dirty="0" smtClean="0"/>
          </a:p>
          <a:p>
            <a:r>
              <a:rPr lang="en-CA" dirty="0" smtClean="0"/>
              <a:t>Launched August, 2015</a:t>
            </a:r>
            <a:endParaRPr lang="en-CA" dirty="0"/>
          </a:p>
        </p:txBody>
      </p:sp>
    </p:spTree>
    <p:extLst>
      <p:ext uri="{BB962C8B-B14F-4D97-AF65-F5344CB8AC3E}">
        <p14:creationId xmlns:p14="http://schemas.microsoft.com/office/powerpoint/2010/main" xmlns="" val="19805669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p:txBody>
      </p:sp>
      <p:sp>
        <p:nvSpPr>
          <p:cNvPr id="4" name="Slide Number Placeholder 3"/>
          <p:cNvSpPr>
            <a:spLocks noGrp="1"/>
          </p:cNvSpPr>
          <p:nvPr>
            <p:ph type="sldNum" sz="quarter" idx="12"/>
          </p:nvPr>
        </p:nvSpPr>
        <p:spPr/>
        <p:txBody>
          <a:bodyPr/>
          <a:lstStyle/>
          <a:p>
            <a:fld id="{9B1324AB-40AA-8540-8DF4-957947941099}" type="slidenum">
              <a:rPr lang="en-US" smtClean="0"/>
              <a:pPr/>
              <a:t>32</a:t>
            </a:fld>
            <a:endParaRPr lang="en-US"/>
          </a:p>
        </p:txBody>
      </p:sp>
      <p:sp>
        <p:nvSpPr>
          <p:cNvPr id="5" name="Title 1"/>
          <p:cNvSpPr>
            <a:spLocks noGrp="1"/>
          </p:cNvSpPr>
          <p:nvPr>
            <p:ph type="title"/>
          </p:nvPr>
        </p:nvSpPr>
        <p:spPr>
          <a:xfrm>
            <a:off x="1403648" y="227013"/>
            <a:ext cx="7787208" cy="1143000"/>
          </a:xfrm>
          <a:ln>
            <a:noFill/>
          </a:ln>
        </p:spPr>
        <p:txBody>
          <a:bodyPr>
            <a:normAutofit/>
          </a:bodyPr>
          <a:lstStyle/>
          <a:p>
            <a:pPr algn="ctr"/>
            <a:r>
              <a:rPr lang="en-CA" dirty="0" smtClean="0"/>
              <a:t>                Digital Skills Toolkit</a:t>
            </a:r>
            <a:endParaRPr lang="en-CA" dirty="0"/>
          </a:p>
        </p:txBody>
      </p:sp>
      <p:graphicFrame>
        <p:nvGraphicFramePr>
          <p:cNvPr id="7" name="Table 6"/>
          <p:cNvGraphicFramePr>
            <a:graphicFrameLocks noGrp="1"/>
          </p:cNvGraphicFramePr>
          <p:nvPr>
            <p:extLst/>
          </p:nvPr>
        </p:nvGraphicFramePr>
        <p:xfrm>
          <a:off x="1645920" y="2560639"/>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endParaRPr lang="en-CA" dirty="0"/>
                    </a:p>
                  </a:txBody>
                  <a:tcPr>
                    <a:noFill/>
                  </a:tcPr>
                </a:tc>
                <a:tc>
                  <a:txBody>
                    <a:bodyPr/>
                    <a:lstStyle/>
                    <a:p>
                      <a:endParaRPr lang="en-CA" dirty="0"/>
                    </a:p>
                  </a:txBody>
                  <a:tcPr>
                    <a:no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2301" y="1782720"/>
            <a:ext cx="2804281" cy="2087237"/>
          </a:xfrm>
          <a:prstGeom prst="rect">
            <a:avLst/>
          </a:prstGeom>
        </p:spPr>
      </p:pic>
      <p:sp>
        <p:nvSpPr>
          <p:cNvPr id="10" name="TextBox 9"/>
          <p:cNvSpPr txBox="1"/>
          <p:nvPr/>
        </p:nvSpPr>
        <p:spPr>
          <a:xfrm>
            <a:off x="1043608" y="3953589"/>
            <a:ext cx="4206240" cy="1477328"/>
          </a:xfrm>
          <a:prstGeom prst="rect">
            <a:avLst/>
          </a:prstGeom>
          <a:noFill/>
        </p:spPr>
        <p:txBody>
          <a:bodyPr wrap="square" rtlCol="0">
            <a:spAutoFit/>
          </a:bodyPr>
          <a:lstStyle/>
          <a:p>
            <a:r>
              <a:rPr lang="en-CA" b="1" dirty="0" smtClean="0">
                <a:latin typeface="Myriad Pro" panose="020B0503030403020204" pitchFamily="34" charset="0"/>
              </a:rPr>
              <a:t>In-person workshops at each campus</a:t>
            </a:r>
          </a:p>
          <a:p>
            <a:pPr marL="285750" indent="-285750">
              <a:buFont typeface="Arial" panose="020B0604020202020204" pitchFamily="34" charset="0"/>
              <a:buChar char="•"/>
            </a:pPr>
            <a:r>
              <a:rPr lang="en-CA" dirty="0" smtClean="0">
                <a:latin typeface="Myriad Pro" panose="020B0503030403020204" pitchFamily="34" charset="0"/>
              </a:rPr>
              <a:t>Workshops every week throughout semester</a:t>
            </a:r>
          </a:p>
          <a:p>
            <a:pPr marL="285750" indent="-285750">
              <a:buFont typeface="Arial" panose="020B0604020202020204" pitchFamily="34" charset="0"/>
              <a:buChar char="•"/>
            </a:pPr>
            <a:r>
              <a:rPr lang="en-CA" dirty="0" smtClean="0">
                <a:latin typeface="Myriad Pro" panose="020B0503030403020204" pitchFamily="34" charset="0"/>
              </a:rPr>
              <a:t>At standard times/locations</a:t>
            </a:r>
          </a:p>
          <a:p>
            <a:pPr marL="285750" indent="-285750">
              <a:buFont typeface="Arial" panose="020B0604020202020204" pitchFamily="34" charset="0"/>
              <a:buChar char="•"/>
            </a:pPr>
            <a:r>
              <a:rPr lang="en-CA" dirty="0" smtClean="0">
                <a:latin typeface="Myriad Pro" panose="020B0503030403020204" pitchFamily="34" charset="0"/>
              </a:rPr>
              <a:t>Offered by Library TECH Bars</a:t>
            </a:r>
            <a:endParaRPr lang="en-CA" dirty="0">
              <a:latin typeface="Myriad Pro" panose="020B0503030403020204" pitchFamily="34" charset="0"/>
            </a:endParaRPr>
          </a:p>
        </p:txBody>
      </p:sp>
      <p:sp>
        <p:nvSpPr>
          <p:cNvPr id="11" name="TextBox 10"/>
          <p:cNvSpPr txBox="1"/>
          <p:nvPr/>
        </p:nvSpPr>
        <p:spPr>
          <a:xfrm>
            <a:off x="5502776" y="3933489"/>
            <a:ext cx="3688080" cy="2585323"/>
          </a:xfrm>
          <a:prstGeom prst="rect">
            <a:avLst/>
          </a:prstGeom>
          <a:noFill/>
        </p:spPr>
        <p:txBody>
          <a:bodyPr wrap="square" rtlCol="0">
            <a:spAutoFit/>
          </a:bodyPr>
          <a:lstStyle/>
          <a:p>
            <a:r>
              <a:rPr lang="en-CA" b="1" dirty="0" smtClean="0">
                <a:latin typeface="Myriad Pro" panose="020B0503030403020204" pitchFamily="34" charset="0"/>
              </a:rPr>
              <a:t>Online modules </a:t>
            </a:r>
          </a:p>
          <a:p>
            <a:pPr marL="285750" indent="-285750">
              <a:buFont typeface="Arial" panose="020B0604020202020204" pitchFamily="34" charset="0"/>
              <a:buChar char="•"/>
            </a:pPr>
            <a:r>
              <a:rPr lang="en-CA" dirty="0" smtClean="0">
                <a:latin typeface="Myriad Pro" panose="020B0503030403020204" pitchFamily="34" charset="0"/>
              </a:rPr>
              <a:t>Accessible in eLearn through a widget on My Home</a:t>
            </a:r>
          </a:p>
          <a:p>
            <a:pPr marL="285750" indent="-285750">
              <a:buFont typeface="Arial" panose="020B0604020202020204" pitchFamily="34" charset="0"/>
              <a:buChar char="•"/>
            </a:pPr>
            <a:r>
              <a:rPr lang="en-CA" dirty="0" smtClean="0">
                <a:latin typeface="Myriad Pro" panose="020B0503030403020204" pitchFamily="34" charset="0"/>
              </a:rPr>
              <a:t>Student completes the modules they need</a:t>
            </a:r>
          </a:p>
          <a:p>
            <a:pPr marL="285750" indent="-285750">
              <a:buFont typeface="Arial" panose="020B0604020202020204" pitchFamily="34" charset="0"/>
              <a:buChar char="•"/>
            </a:pPr>
            <a:r>
              <a:rPr lang="en-CA" dirty="0" smtClean="0">
                <a:latin typeface="Myriad Pro" panose="020B0503030403020204" pitchFamily="34" charset="0"/>
              </a:rPr>
              <a:t>Accessible upon registration (2016)</a:t>
            </a:r>
          </a:p>
          <a:p>
            <a:pPr marL="285750" indent="-285750">
              <a:buFont typeface="Arial" panose="020B0604020202020204" pitchFamily="34" charset="0"/>
              <a:buChar char="•"/>
            </a:pPr>
            <a:r>
              <a:rPr lang="en-CA" dirty="0" smtClean="0">
                <a:latin typeface="Myriad Pro" panose="020B0503030403020204" pitchFamily="34" charset="0"/>
              </a:rPr>
              <a:t>Accessible via Student Tech Support site outside of eLearn</a:t>
            </a:r>
            <a:endParaRPr lang="en-CA" dirty="0">
              <a:latin typeface="Myriad Pro" panose="020B0503030403020204" pitchFamily="34" charset="0"/>
            </a:endParaRPr>
          </a:p>
        </p:txBody>
      </p:sp>
      <p:sp>
        <p:nvSpPr>
          <p:cNvPr id="2" name="TextBox 1"/>
          <p:cNvSpPr txBox="1"/>
          <p:nvPr/>
        </p:nvSpPr>
        <p:spPr>
          <a:xfrm>
            <a:off x="4315105" y="2269654"/>
            <a:ext cx="1513840" cy="830997"/>
          </a:xfrm>
          <a:prstGeom prst="rect">
            <a:avLst/>
          </a:prstGeom>
          <a:noFill/>
        </p:spPr>
        <p:txBody>
          <a:bodyPr wrap="square" rtlCol="0">
            <a:spAutoFit/>
          </a:bodyPr>
          <a:lstStyle/>
          <a:p>
            <a:r>
              <a:rPr lang="en-CA" sz="4800" b="1" i="1" dirty="0" smtClean="0">
                <a:solidFill>
                  <a:srgbClr val="990033"/>
                </a:solidFill>
              </a:rPr>
              <a:t>AND</a:t>
            </a:r>
            <a:endParaRPr lang="en-CA" sz="4800" b="1" i="1" dirty="0">
              <a:solidFill>
                <a:srgbClr val="990033"/>
              </a:solidFill>
            </a:endParaRPr>
          </a:p>
        </p:txBody>
      </p:sp>
      <p:pic>
        <p:nvPicPr>
          <p:cNvPr id="6" name="Picture 5"/>
          <p:cNvPicPr>
            <a:picLocks noChangeAspect="1"/>
          </p:cNvPicPr>
          <p:nvPr/>
        </p:nvPicPr>
        <p:blipFill>
          <a:blip r:embed="rId4" cstate="print"/>
          <a:stretch>
            <a:fillRect/>
          </a:stretch>
        </p:blipFill>
        <p:spPr>
          <a:xfrm>
            <a:off x="2575776" y="308062"/>
            <a:ext cx="8785097" cy="4938188"/>
          </a:xfrm>
          <a:prstGeom prst="rect">
            <a:avLst/>
          </a:prstGeom>
        </p:spPr>
      </p:pic>
    </p:spTree>
    <p:extLst>
      <p:ext uri="{BB962C8B-B14F-4D97-AF65-F5344CB8AC3E}">
        <p14:creationId xmlns:p14="http://schemas.microsoft.com/office/powerpoint/2010/main" xmlns="" val="4121044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657" y="365563"/>
            <a:ext cx="7886700" cy="994172"/>
          </a:xfrm>
        </p:spPr>
        <p:txBody>
          <a:bodyPr/>
          <a:lstStyle/>
          <a:p>
            <a:r>
              <a:rPr lang="en-CA" dirty="0">
                <a:latin typeface="Myriad Pro" panose="020B0503030403020204" pitchFamily="34" charset="0"/>
              </a:rPr>
              <a:t>8 Digital Skills Categories</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4078661"/>
            <a:ext cx="1052270" cy="1052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387394" y="5325049"/>
            <a:ext cx="1620429" cy="830997"/>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Microsoft Word</a:t>
            </a:r>
          </a:p>
        </p:txBody>
      </p:sp>
      <p:pic>
        <p:nvPicPr>
          <p:cNvPr id="10"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623655" y="1691787"/>
            <a:ext cx="1012329" cy="10123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54208" y="2732748"/>
            <a:ext cx="1500188" cy="830997"/>
          </a:xfrm>
          <a:prstGeom prst="rect">
            <a:avLst/>
          </a:prstGeom>
          <a:noFill/>
        </p:spPr>
        <p:txBody>
          <a:bodyPr wrap="square" rtlCol="0">
            <a:spAutoFit/>
          </a:bodyPr>
          <a:lstStyle/>
          <a:p>
            <a:pPr algn="ctr"/>
            <a:r>
              <a:rPr lang="en-CA" sz="2400" b="1" dirty="0" err="1">
                <a:solidFill>
                  <a:prstClr val="white"/>
                </a:solidFill>
                <a:latin typeface="Myriad Pro" panose="020B0503030403020204" pitchFamily="34" charset="0"/>
                <a:cs typeface="Aharoni" panose="02010803020104030203" pitchFamily="2" charset="-79"/>
              </a:rPr>
              <a:t>eLearn@Mohawk</a:t>
            </a:r>
            <a:endParaRPr lang="en-CA" sz="2400" b="1" dirty="0">
              <a:solidFill>
                <a:prstClr val="white"/>
              </a:solidFill>
              <a:latin typeface="Myriad Pro" panose="020B0503030403020204" pitchFamily="34" charset="0"/>
              <a:cs typeface="Aharoni" panose="02010803020104030203" pitchFamily="2" charset="-79"/>
            </a:endParaRPr>
          </a:p>
        </p:txBody>
      </p:sp>
      <p:pic>
        <p:nvPicPr>
          <p:cNvPr id="12"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40222" y="4081312"/>
            <a:ext cx="1061214" cy="1061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4508109" y="5341053"/>
            <a:ext cx="1925440" cy="830997"/>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Microsoft</a:t>
            </a:r>
            <a:r>
              <a:rPr lang="en-CA" sz="2400" b="1" dirty="0">
                <a:solidFill>
                  <a:srgbClr val="EEECE1">
                    <a:lumMod val="50000"/>
                  </a:srgbClr>
                </a:solidFill>
                <a:latin typeface="Myriad Pro" panose="020B0503030403020204" pitchFamily="34" charset="0"/>
                <a:cs typeface="Aharoni" panose="02010803020104030203" pitchFamily="2" charset="-79"/>
              </a:rPr>
              <a:t> </a:t>
            </a:r>
            <a:r>
              <a:rPr lang="en-CA" sz="2400" b="1" dirty="0">
                <a:solidFill>
                  <a:prstClr val="white"/>
                </a:solidFill>
                <a:latin typeface="Myriad Pro" panose="020B0503030403020204" pitchFamily="34" charset="0"/>
                <a:cs typeface="Aharoni" panose="02010803020104030203" pitchFamily="2" charset="-79"/>
              </a:rPr>
              <a:t>PowerPoint</a:t>
            </a:r>
          </a:p>
        </p:txBody>
      </p:sp>
      <p:pic>
        <p:nvPicPr>
          <p:cNvPr id="15" name="Content Placeholder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34443" y="1709331"/>
            <a:ext cx="1080342" cy="1080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2300113" y="2787814"/>
            <a:ext cx="2103481" cy="830997"/>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Computer</a:t>
            </a:r>
            <a:r>
              <a:rPr lang="en-CA" sz="2400" b="1" dirty="0">
                <a:solidFill>
                  <a:srgbClr val="EEECE1">
                    <a:lumMod val="50000"/>
                  </a:srgbClr>
                </a:solidFill>
                <a:latin typeface="Myriad Pro" panose="020B0503030403020204" pitchFamily="34" charset="0"/>
                <a:cs typeface="Aharoni" panose="02010803020104030203" pitchFamily="2" charset="-79"/>
              </a:rPr>
              <a:t> </a:t>
            </a:r>
            <a:r>
              <a:rPr lang="en-CA" sz="2400" b="1" dirty="0">
                <a:solidFill>
                  <a:prstClr val="white"/>
                </a:solidFill>
                <a:latin typeface="Myriad Pro" panose="020B0503030403020204" pitchFamily="34" charset="0"/>
                <a:cs typeface="Aharoni" panose="02010803020104030203" pitchFamily="2" charset="-79"/>
              </a:rPr>
              <a:t>Foundations</a:t>
            </a:r>
          </a:p>
        </p:txBody>
      </p:sp>
      <p:pic>
        <p:nvPicPr>
          <p:cNvPr id="17" name="Content Placeholder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0779" y="4061152"/>
            <a:ext cx="1087289" cy="1087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263402" y="5307970"/>
            <a:ext cx="1732834" cy="1200329"/>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Microsoft Office 365</a:t>
            </a:r>
          </a:p>
          <a:p>
            <a:pPr algn="ctr"/>
            <a:endParaRPr lang="en-CA" sz="2400" dirty="0">
              <a:solidFill>
                <a:srgbClr val="EEECE1">
                  <a:lumMod val="50000"/>
                </a:srgbClr>
              </a:solidFill>
              <a:latin typeface="Aharoni" panose="02010803020104030203" pitchFamily="2" charset="-79"/>
              <a:cs typeface="Aharoni" panose="02010803020104030203" pitchFamily="2" charset="-79"/>
            </a:endParaRPr>
          </a:p>
        </p:txBody>
      </p:sp>
      <p:pic>
        <p:nvPicPr>
          <p:cNvPr id="19" name="Content Placeholder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79591" y="4024686"/>
            <a:ext cx="1082996" cy="1082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6588879" y="5288340"/>
            <a:ext cx="2464420" cy="1569660"/>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Internet </a:t>
            </a:r>
            <a:endParaRPr lang="en-CA" sz="2400" b="1" dirty="0" smtClean="0">
              <a:solidFill>
                <a:prstClr val="white"/>
              </a:solidFill>
              <a:latin typeface="Myriad Pro" panose="020B0503030403020204" pitchFamily="34" charset="0"/>
              <a:cs typeface="Aharoni" panose="02010803020104030203" pitchFamily="2" charset="-79"/>
            </a:endParaRPr>
          </a:p>
          <a:p>
            <a:pPr algn="ctr"/>
            <a:r>
              <a:rPr lang="en-CA" sz="2400" b="1" dirty="0" smtClean="0">
                <a:solidFill>
                  <a:prstClr val="white"/>
                </a:solidFill>
                <a:latin typeface="Myriad Pro" panose="020B0503030403020204" pitchFamily="34" charset="0"/>
                <a:cs typeface="Aharoni" panose="02010803020104030203" pitchFamily="2" charset="-79"/>
              </a:rPr>
              <a:t>&amp; Online </a:t>
            </a:r>
            <a:r>
              <a:rPr lang="en-CA" sz="2400" b="1" dirty="0">
                <a:solidFill>
                  <a:prstClr val="white"/>
                </a:solidFill>
                <a:latin typeface="Myriad Pro" panose="020B0503030403020204" pitchFamily="34" charset="0"/>
                <a:cs typeface="Aharoni" panose="02010803020104030203" pitchFamily="2" charset="-79"/>
              </a:rPr>
              <a:t>Communication</a:t>
            </a:r>
          </a:p>
          <a:p>
            <a:pPr algn="ctr"/>
            <a:endParaRPr lang="en-CA" sz="2400" dirty="0">
              <a:solidFill>
                <a:srgbClr val="EEECE1">
                  <a:lumMod val="50000"/>
                </a:srgbClr>
              </a:solidFill>
              <a:latin typeface="Aharoni" panose="02010803020104030203" pitchFamily="2" charset="-79"/>
              <a:cs typeface="Aharoni" panose="02010803020104030203" pitchFamily="2" charset="-79"/>
            </a:endParaRPr>
          </a:p>
        </p:txBody>
      </p:sp>
      <p:pic>
        <p:nvPicPr>
          <p:cNvPr id="21" name="Content Placeholder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29518" y="1679027"/>
            <a:ext cx="1107930" cy="1107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p:nvPr/>
        </p:nvSpPr>
        <p:spPr>
          <a:xfrm>
            <a:off x="4398969" y="2798633"/>
            <a:ext cx="2464420" cy="1200329"/>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File &amp; Folder Management</a:t>
            </a:r>
          </a:p>
          <a:p>
            <a:pPr algn="ctr"/>
            <a:endParaRPr lang="en-CA" sz="2400" dirty="0">
              <a:solidFill>
                <a:srgbClr val="EEECE1">
                  <a:lumMod val="50000"/>
                </a:srgbClr>
              </a:solidFill>
              <a:latin typeface="Aharoni" panose="02010803020104030203" pitchFamily="2" charset="-79"/>
              <a:cs typeface="Aharoni" panose="02010803020104030203" pitchFamily="2" charset="-79"/>
            </a:endParaRPr>
          </a:p>
        </p:txBody>
      </p:sp>
      <p:pic>
        <p:nvPicPr>
          <p:cNvPr id="23" name="Content Placeholder 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236296" y="1700808"/>
            <a:ext cx="1082411" cy="1082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Box 23"/>
          <p:cNvSpPr txBox="1"/>
          <p:nvPr/>
        </p:nvSpPr>
        <p:spPr>
          <a:xfrm>
            <a:off x="6588879" y="2807766"/>
            <a:ext cx="2464420" cy="1200329"/>
          </a:xfrm>
          <a:prstGeom prst="rect">
            <a:avLst/>
          </a:prstGeom>
          <a:noFill/>
        </p:spPr>
        <p:txBody>
          <a:bodyPr wrap="square" rtlCol="0">
            <a:spAutoFit/>
          </a:bodyPr>
          <a:lstStyle/>
          <a:p>
            <a:pPr algn="ctr"/>
            <a:r>
              <a:rPr lang="en-CA" sz="2400" b="1" dirty="0">
                <a:solidFill>
                  <a:prstClr val="white"/>
                </a:solidFill>
                <a:latin typeface="Myriad Pro" panose="020B0503030403020204" pitchFamily="34" charset="0"/>
                <a:cs typeface="Aharoni" panose="02010803020104030203" pitchFamily="2" charset="-79"/>
              </a:rPr>
              <a:t>Microsoft</a:t>
            </a:r>
          </a:p>
          <a:p>
            <a:pPr algn="ctr"/>
            <a:r>
              <a:rPr lang="en-CA" sz="2400" b="1" dirty="0">
                <a:solidFill>
                  <a:prstClr val="white"/>
                </a:solidFill>
                <a:latin typeface="Myriad Pro" panose="020B0503030403020204" pitchFamily="34" charset="0"/>
                <a:cs typeface="Aharoni" panose="02010803020104030203" pitchFamily="2" charset="-79"/>
              </a:rPr>
              <a:t> Excel</a:t>
            </a:r>
            <a:endParaRPr lang="en-CA" sz="3300" b="1" dirty="0">
              <a:solidFill>
                <a:prstClr val="white"/>
              </a:solidFill>
              <a:latin typeface="Myriad Pro" panose="020B0503030403020204" pitchFamily="34" charset="0"/>
              <a:cs typeface="Aharoni" panose="02010803020104030203" pitchFamily="2" charset="-79"/>
            </a:endParaRPr>
          </a:p>
          <a:p>
            <a:pPr algn="ctr"/>
            <a:endParaRPr lang="en-CA" sz="2400" dirty="0">
              <a:solidFill>
                <a:srgbClr val="EEECE1">
                  <a:lumMod val="50000"/>
                </a:srgb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38105414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Digital </a:t>
            </a:r>
            <a:r>
              <a:rPr lang="en-CA" dirty="0"/>
              <a:t>Skills </a:t>
            </a:r>
            <a:r>
              <a:rPr lang="en-CA" dirty="0" smtClean="0"/>
              <a:t>Categories – </a:t>
            </a:r>
            <a:br>
              <a:rPr lang="en-CA" dirty="0" smtClean="0"/>
            </a:br>
            <a:r>
              <a:rPr lang="en-CA" sz="3600" dirty="0" smtClean="0"/>
              <a:t>Associated Training </a:t>
            </a:r>
            <a:r>
              <a:rPr lang="en-CA" sz="3600" dirty="0"/>
              <a:t>G</a:t>
            </a:r>
            <a:r>
              <a:rPr lang="en-CA" sz="3600" dirty="0" smtClean="0"/>
              <a:t>oals</a:t>
            </a:r>
            <a:endParaRPr lang="en-CA" sz="3600" b="1" dirty="0">
              <a:latin typeface="Myriad Pro" panose="020B0503030403020204" pitchFamily="34" charset="0"/>
            </a:endParaRPr>
          </a:p>
        </p:txBody>
      </p:sp>
      <p:sp>
        <p:nvSpPr>
          <p:cNvPr id="4" name="Slide Number Placeholder 3"/>
          <p:cNvSpPr>
            <a:spLocks noGrp="1"/>
          </p:cNvSpPr>
          <p:nvPr>
            <p:ph type="sldNum" sz="quarter" idx="12"/>
          </p:nvPr>
        </p:nvSpPr>
        <p:spPr/>
        <p:txBody>
          <a:bodyPr/>
          <a:lstStyle/>
          <a:p>
            <a:fld id="{9B1324AB-40AA-8540-8DF4-957947941099}" type="slidenum">
              <a:rPr lang="en-US" smtClean="0"/>
              <a:pPr/>
              <a:t>34</a:t>
            </a:fld>
            <a:endParaRPr lang="en-US"/>
          </a:p>
        </p:txBody>
      </p:sp>
      <p:graphicFrame>
        <p:nvGraphicFramePr>
          <p:cNvPr id="11" name="Diagram 10"/>
          <p:cNvGraphicFramePr/>
          <p:nvPr>
            <p:extLst>
              <p:ext uri="{D42A27DB-BD31-4B8C-83A1-F6EECF244321}">
                <p14:modId xmlns:p14="http://schemas.microsoft.com/office/powerpoint/2010/main" xmlns="" val="917539467"/>
              </p:ext>
            </p:extLst>
          </p:nvPr>
        </p:nvGraphicFramePr>
        <p:xfrm>
          <a:off x="1259632" y="1484784"/>
          <a:ext cx="684076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xmlns="" val="4156269743"/>
              </p:ext>
            </p:extLst>
          </p:nvPr>
        </p:nvGraphicFramePr>
        <p:xfrm>
          <a:off x="611560" y="2636912"/>
          <a:ext cx="7777048" cy="38685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93664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Skills and Training Goals</a:t>
            </a: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251520" y="1124744"/>
            <a:ext cx="7188200" cy="35877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rot="20364279">
            <a:off x="4294255" y="1848631"/>
            <a:ext cx="4459235" cy="414395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552" y="1240"/>
            <a:ext cx="10274882" cy="6858000"/>
          </a:xfrm>
          <a:prstGeom prst="rect">
            <a:avLst/>
          </a:prstGeom>
        </p:spPr>
      </p:pic>
      <p:sp>
        <p:nvSpPr>
          <p:cNvPr id="2" name="Title 1"/>
          <p:cNvSpPr>
            <a:spLocks noGrp="1"/>
          </p:cNvSpPr>
          <p:nvPr>
            <p:ph type="title"/>
          </p:nvPr>
        </p:nvSpPr>
        <p:spPr/>
        <p:txBody>
          <a:bodyPr>
            <a:normAutofit fontScale="90000"/>
          </a:bodyPr>
          <a:lstStyle/>
          <a:p>
            <a:r>
              <a:rPr lang="en-CA" dirty="0"/>
              <a:t>Embed Digital Skills Toolkit Modules</a:t>
            </a:r>
          </a:p>
        </p:txBody>
      </p:sp>
      <p:sp>
        <p:nvSpPr>
          <p:cNvPr id="3" name="Content Placeholder 2"/>
          <p:cNvSpPr>
            <a:spLocks noGrp="1"/>
          </p:cNvSpPr>
          <p:nvPr>
            <p:ph idx="1"/>
          </p:nvPr>
        </p:nvSpPr>
        <p:spPr>
          <a:xfrm>
            <a:off x="827584" y="1600201"/>
            <a:ext cx="7859216" cy="3412976"/>
          </a:xfrm>
          <a:solidFill>
            <a:schemeClr val="bg1">
              <a:lumMod val="95000"/>
              <a:alpha val="37000"/>
            </a:schemeClr>
          </a:solidFill>
        </p:spPr>
        <p:txBody>
          <a:bodyPr/>
          <a:lstStyle/>
          <a:p>
            <a:r>
              <a:rPr lang="en-CA" dirty="0"/>
              <a:t>Faculty can import any/all modules and quizzes into their course</a:t>
            </a:r>
            <a:br>
              <a:rPr lang="en-CA" dirty="0"/>
            </a:br>
            <a:endParaRPr lang="en-CA" dirty="0"/>
          </a:p>
          <a:p>
            <a:r>
              <a:rPr lang="en-CA" dirty="0" err="1">
                <a:hlinkClick r:id="rId3"/>
              </a:rPr>
              <a:t>INFOsheet</a:t>
            </a:r>
            <a:r>
              <a:rPr lang="en-CA" dirty="0">
                <a:hlinkClick r:id="rId3"/>
              </a:rPr>
              <a:t> </a:t>
            </a:r>
            <a:r>
              <a:rPr lang="en-CA" dirty="0"/>
              <a:t> guides faculty through the steps</a:t>
            </a:r>
          </a:p>
          <a:p>
            <a:endParaRPr lang="en-CA" dirty="0"/>
          </a:p>
        </p:txBody>
      </p:sp>
    </p:spTree>
    <p:extLst>
      <p:ext uri="{BB962C8B-B14F-4D97-AF65-F5344CB8AC3E}">
        <p14:creationId xmlns:p14="http://schemas.microsoft.com/office/powerpoint/2010/main" xmlns="" val="28812007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t>
            </a:r>
            <a:r>
              <a:rPr lang="en-CA" dirty="0" smtClean="0"/>
              <a:t>            Toolkit in the LMS</a:t>
            </a:r>
            <a:r>
              <a:rPr lang="en-CA" dirty="0" smtClean="0">
                <a:solidFill>
                  <a:schemeClr val="accent6"/>
                </a:solidFill>
              </a:rPr>
              <a:t> </a:t>
            </a:r>
            <a:r>
              <a:rPr lang="en-CA" dirty="0">
                <a:solidFill>
                  <a:schemeClr val="accent6"/>
                </a:solidFill>
              </a:rPr>
              <a:t>in eLearn</a:t>
            </a:r>
          </a:p>
        </p:txBody>
      </p:sp>
      <p:pic>
        <p:nvPicPr>
          <p:cNvPr id="4" name="Picture 3"/>
          <p:cNvPicPr>
            <a:picLocks noChangeAspect="1"/>
          </p:cNvPicPr>
          <p:nvPr/>
        </p:nvPicPr>
        <p:blipFill>
          <a:blip r:embed="rId3" cstate="print"/>
          <a:stretch>
            <a:fillRect/>
          </a:stretch>
        </p:blipFill>
        <p:spPr>
          <a:xfrm>
            <a:off x="971600" y="1054869"/>
            <a:ext cx="7821965" cy="5616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590137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Self-Assessment</a:t>
            </a:r>
            <a:endParaRPr lang="en-CA" dirty="0"/>
          </a:p>
        </p:txBody>
      </p:sp>
      <p:pic>
        <p:nvPicPr>
          <p:cNvPr id="4" name="Picture 3"/>
          <p:cNvPicPr>
            <a:picLocks noChangeAspect="1"/>
          </p:cNvPicPr>
          <p:nvPr/>
        </p:nvPicPr>
        <p:blipFill>
          <a:blip r:embed="rId3" cstate="print"/>
          <a:stretch>
            <a:fillRect/>
          </a:stretch>
        </p:blipFill>
        <p:spPr>
          <a:xfrm>
            <a:off x="1253750" y="2492896"/>
            <a:ext cx="7284572" cy="40837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99592" y="1331290"/>
            <a:ext cx="7992888" cy="1200329"/>
          </a:xfrm>
          <a:prstGeom prst="rect">
            <a:avLst/>
          </a:prstGeom>
          <a:noFill/>
        </p:spPr>
        <p:txBody>
          <a:bodyPr wrap="square" rtlCol="0">
            <a:spAutoFit/>
          </a:bodyPr>
          <a:lstStyle/>
          <a:p>
            <a:pPr marL="285750" indent="-285750">
              <a:buFont typeface="Arial" panose="020B0604020202020204" pitchFamily="34" charset="0"/>
              <a:buChar char="•"/>
            </a:pPr>
            <a:r>
              <a:rPr lang="en-CA" sz="2400" dirty="0" smtClean="0">
                <a:latin typeface="Myriad Pro" panose="020B0503030403020204" pitchFamily="34" charset="0"/>
              </a:rPr>
              <a:t>Students can determine areas where they need help before getting started…</a:t>
            </a:r>
          </a:p>
          <a:p>
            <a:pPr marL="285750" indent="-285750">
              <a:buFont typeface="Arial" panose="020B0604020202020204" pitchFamily="34" charset="0"/>
              <a:buChar char="•"/>
            </a:pPr>
            <a:r>
              <a:rPr lang="en-CA" sz="2400" dirty="0" smtClean="0">
                <a:latin typeface="Myriad Pro" panose="020B0503030403020204" pitchFamily="34" charset="0"/>
              </a:rPr>
              <a:t>Access it from the Digital Skills Toolkit homepage in eLearn</a:t>
            </a:r>
            <a:endParaRPr lang="en-CA" sz="2400" dirty="0">
              <a:latin typeface="Myriad Pro" panose="020B0503030403020204" pitchFamily="34" charset="0"/>
            </a:endParaRPr>
          </a:p>
        </p:txBody>
      </p:sp>
    </p:spTree>
    <p:extLst>
      <p:ext uri="{BB962C8B-B14F-4D97-AF65-F5344CB8AC3E}">
        <p14:creationId xmlns:p14="http://schemas.microsoft.com/office/powerpoint/2010/main" xmlns="" val="1264715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CA" sz="3600" dirty="0" smtClean="0"/>
              <a:t>              Self-Assessment Tool Links</a:t>
            </a:r>
            <a:endParaRPr lang="en-CA" sz="3600" dirty="0"/>
          </a:p>
        </p:txBody>
      </p:sp>
      <p:sp>
        <p:nvSpPr>
          <p:cNvPr id="3" name="Content Placeholder 2"/>
          <p:cNvSpPr>
            <a:spLocks noGrp="1"/>
          </p:cNvSpPr>
          <p:nvPr>
            <p:ph idx="1"/>
          </p:nvPr>
        </p:nvSpPr>
        <p:spPr>
          <a:xfrm>
            <a:off x="1259632" y="1600200"/>
            <a:ext cx="7427168" cy="4525963"/>
          </a:xfrm>
        </p:spPr>
        <p:txBody>
          <a:bodyPr/>
          <a:lstStyle/>
          <a:p>
            <a:r>
              <a:rPr lang="en-CA" dirty="0" smtClean="0"/>
              <a:t>Assessment Tool: </a:t>
            </a:r>
            <a:r>
              <a:rPr lang="en-CA" dirty="0" smtClean="0">
                <a:hlinkClick r:id="rId3"/>
              </a:rPr>
              <a:t>http</a:t>
            </a:r>
            <a:r>
              <a:rPr lang="en-CA" dirty="0">
                <a:hlinkClick r:id="rId3"/>
              </a:rPr>
              <a:t>://</a:t>
            </a:r>
            <a:r>
              <a:rPr lang="en-CA" dirty="0" smtClean="0">
                <a:hlinkClick r:id="rId3"/>
              </a:rPr>
              <a:t>spin.mohawkcollege.ca/ctl/dst/story_html5.html</a:t>
            </a:r>
            <a:endParaRPr lang="en-CA" dirty="0" smtClean="0"/>
          </a:p>
          <a:p>
            <a:endParaRPr lang="en-CA" dirty="0"/>
          </a:p>
          <a:p>
            <a:r>
              <a:rPr lang="en-CA" dirty="0" smtClean="0"/>
              <a:t>Accessible Version: </a:t>
            </a:r>
          </a:p>
          <a:p>
            <a:pPr marL="354013" indent="0">
              <a:buNone/>
            </a:pPr>
            <a:r>
              <a:rPr lang="en-CA" dirty="0" smtClean="0">
                <a:hlinkClick r:id="rId4"/>
              </a:rPr>
              <a:t>http</a:t>
            </a:r>
            <a:r>
              <a:rPr lang="en-CA" dirty="0">
                <a:hlinkClick r:id="rId4"/>
              </a:rPr>
              <a:t>://</a:t>
            </a:r>
            <a:r>
              <a:rPr lang="en-CA" dirty="0" smtClean="0">
                <a:hlinkClick r:id="rId4"/>
              </a:rPr>
              <a:t>spin.mohawkcollege.ca/ctl/dst_a/story_html5.html</a:t>
            </a:r>
            <a:r>
              <a:rPr lang="en-CA" dirty="0" smtClean="0"/>
              <a:t> </a:t>
            </a:r>
            <a:endParaRPr lang="en-CA" dirty="0"/>
          </a:p>
        </p:txBody>
      </p:sp>
    </p:spTree>
    <p:extLst>
      <p:ext uri="{BB962C8B-B14F-4D97-AF65-F5344CB8AC3E}">
        <p14:creationId xmlns:p14="http://schemas.microsoft.com/office/powerpoint/2010/main" xmlns="" val="28724272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About Mohawk College</a:t>
            </a:r>
            <a:endParaRPr lang="en-CA" dirty="0"/>
          </a:p>
        </p:txBody>
      </p:sp>
      <p:pic>
        <p:nvPicPr>
          <p:cNvPr id="9" name="Picture 8" descr="Mohawk College - front entrance&#10;"/>
          <p:cNvPicPr>
            <a:picLocks noChangeAspect="1"/>
          </p:cNvPicPr>
          <p:nvPr/>
        </p:nvPicPr>
        <p:blipFill rotWithShape="1">
          <a:blip r:embed="rId3" cstate="print">
            <a:extLst>
              <a:ext uri="{28A0092B-C50C-407E-A947-70E740481C1C}">
                <a14:useLocalDpi xmlns:a14="http://schemas.microsoft.com/office/drawing/2010/main" xmlns="" val="0"/>
              </a:ext>
            </a:extLst>
          </a:blip>
          <a:srcRect t="2" b="27357"/>
          <a:stretch/>
        </p:blipFill>
        <p:spPr>
          <a:xfrm>
            <a:off x="0" y="4158000"/>
            <a:ext cx="9149196" cy="2700000"/>
          </a:xfrm>
          <a:prstGeom prst="rect">
            <a:avLst/>
          </a:prstGeom>
        </p:spPr>
      </p:pic>
      <p:sp>
        <p:nvSpPr>
          <p:cNvPr id="3" name="Content Placeholder 2"/>
          <p:cNvSpPr>
            <a:spLocks noGrp="1"/>
          </p:cNvSpPr>
          <p:nvPr>
            <p:ph idx="1"/>
          </p:nvPr>
        </p:nvSpPr>
        <p:spPr>
          <a:xfrm>
            <a:off x="827584" y="1259632"/>
            <a:ext cx="8147942" cy="4525963"/>
          </a:xfrm>
        </p:spPr>
        <p:txBody>
          <a:bodyPr/>
          <a:lstStyle/>
          <a:p>
            <a:r>
              <a:rPr lang="en-CA" sz="2200" dirty="0" smtClean="0"/>
              <a:t>Located in Hamilton, Ontario, Canada</a:t>
            </a:r>
          </a:p>
          <a:p>
            <a:pPr lvl="1"/>
            <a:r>
              <a:rPr lang="en-CA" sz="2200" dirty="0" smtClean="0"/>
              <a:t>Hamilton’s population: 500,000</a:t>
            </a:r>
          </a:p>
          <a:p>
            <a:r>
              <a:rPr lang="en-CA" sz="2200" dirty="0" smtClean="0"/>
              <a:t>Approx. 12,000 full-time students</a:t>
            </a:r>
          </a:p>
          <a:p>
            <a:r>
              <a:rPr lang="en-CA" sz="2200" dirty="0" smtClean="0"/>
              <a:t>150 programs - specialize in health and technology programs</a:t>
            </a:r>
          </a:p>
          <a:p>
            <a:r>
              <a:rPr lang="en-CA" sz="2200" dirty="0" smtClean="0"/>
              <a:t>3 campuses: Fennell (largest), Stoney Creek (Skilled Trades &amp; Apprenticeships), McMaster University (Health)</a:t>
            </a:r>
          </a:p>
          <a:p>
            <a:endParaRPr lang="en-CA" dirty="0" smtClean="0"/>
          </a:p>
          <a:p>
            <a:endParaRPr lang="en-CA" dirty="0"/>
          </a:p>
        </p:txBody>
      </p:sp>
    </p:spTree>
    <p:extLst>
      <p:ext uri="{BB962C8B-B14F-4D97-AF65-F5344CB8AC3E}">
        <p14:creationId xmlns:p14="http://schemas.microsoft.com/office/powerpoint/2010/main" xmlns="" val="35464492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745492" y="1370013"/>
            <a:ext cx="6944419" cy="53433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CA" dirty="0" smtClean="0"/>
              <a:t>                         Toolkit in LMS</a:t>
            </a:r>
            <a:endParaRPr lang="en-CA" dirty="0"/>
          </a:p>
        </p:txBody>
      </p:sp>
      <p:sp>
        <p:nvSpPr>
          <p:cNvPr id="4" name="Line Callout 1 3"/>
          <p:cNvSpPr/>
          <p:nvPr/>
        </p:nvSpPr>
        <p:spPr>
          <a:xfrm>
            <a:off x="3299791" y="2748097"/>
            <a:ext cx="1476164" cy="1008692"/>
          </a:xfrm>
          <a:prstGeom prst="borderCallout1">
            <a:avLst>
              <a:gd name="adj1" fmla="val 18750"/>
              <a:gd name="adj2" fmla="val -8333"/>
              <a:gd name="adj3" fmla="val 74071"/>
              <a:gd name="adj4" fmla="val -3968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Sub-Topics</a:t>
            </a:r>
            <a:endParaRPr lang="en-CA" dirty="0"/>
          </a:p>
        </p:txBody>
      </p:sp>
      <p:sp>
        <p:nvSpPr>
          <p:cNvPr id="5" name="Line Callout 1 4"/>
          <p:cNvSpPr/>
          <p:nvPr/>
        </p:nvSpPr>
        <p:spPr>
          <a:xfrm>
            <a:off x="7380312" y="3789040"/>
            <a:ext cx="1656184" cy="1152128"/>
          </a:xfrm>
          <a:prstGeom prst="borderCallout1">
            <a:avLst>
              <a:gd name="adj1" fmla="val 18750"/>
              <a:gd name="adj2" fmla="val -8333"/>
              <a:gd name="adj3" fmla="val 155922"/>
              <a:gd name="adj4" fmla="val -11677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Training Components</a:t>
            </a:r>
            <a:endParaRPr lang="en-CA" dirty="0"/>
          </a:p>
        </p:txBody>
      </p:sp>
    </p:spTree>
    <p:extLst>
      <p:ext uri="{BB962C8B-B14F-4D97-AF65-F5344CB8AC3E}">
        <p14:creationId xmlns:p14="http://schemas.microsoft.com/office/powerpoint/2010/main" xmlns="" val="12033082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187624" y="1700808"/>
            <a:ext cx="7654255" cy="493466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CA" dirty="0"/>
              <a:t>Example of Toolkit in </a:t>
            </a:r>
            <a:r>
              <a:rPr lang="en-CA" dirty="0" smtClean="0"/>
              <a:t>LMS</a:t>
            </a:r>
            <a:endParaRPr lang="en-CA" dirty="0"/>
          </a:p>
        </p:txBody>
      </p:sp>
      <p:sp>
        <p:nvSpPr>
          <p:cNvPr id="4" name="Line Callout 1 3"/>
          <p:cNvSpPr/>
          <p:nvPr/>
        </p:nvSpPr>
        <p:spPr>
          <a:xfrm>
            <a:off x="6876256" y="1844824"/>
            <a:ext cx="2171654" cy="1013438"/>
          </a:xfrm>
          <a:prstGeom prst="borderCallout1">
            <a:avLst>
              <a:gd name="adj1" fmla="val 18750"/>
              <a:gd name="adj2" fmla="val -8333"/>
              <a:gd name="adj3" fmla="val 196302"/>
              <a:gd name="adj4" fmla="val -5581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dirty="0" smtClean="0"/>
              <a:t>Guides and tutorials</a:t>
            </a:r>
            <a:endParaRPr lang="en-CA" dirty="0"/>
          </a:p>
        </p:txBody>
      </p:sp>
    </p:spTree>
    <p:extLst>
      <p:ext uri="{BB962C8B-B14F-4D97-AF65-F5344CB8AC3E}">
        <p14:creationId xmlns:p14="http://schemas.microsoft.com/office/powerpoint/2010/main" xmlns="" val="29286108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Toolkit in </a:t>
            </a:r>
            <a:r>
              <a:rPr lang="en-CA" dirty="0" smtClean="0"/>
              <a:t>LMS</a:t>
            </a:r>
            <a:endParaRPr lang="en-CA" dirty="0"/>
          </a:p>
        </p:txBody>
      </p:sp>
      <p:pic>
        <p:nvPicPr>
          <p:cNvPr id="3" name="Picture 2"/>
          <p:cNvPicPr>
            <a:picLocks noChangeAspect="1"/>
          </p:cNvPicPr>
          <p:nvPr/>
        </p:nvPicPr>
        <p:blipFill>
          <a:blip r:embed="rId3" cstate="print"/>
          <a:stretch>
            <a:fillRect/>
          </a:stretch>
        </p:blipFill>
        <p:spPr>
          <a:xfrm>
            <a:off x="1907704" y="1556792"/>
            <a:ext cx="6336704" cy="5040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535993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a:t>
            </a:r>
            <a:r>
              <a:rPr lang="en-CA" dirty="0" smtClean="0"/>
              <a:t>Activity</a:t>
            </a:r>
            <a:endParaRPr lang="en-CA" dirty="0"/>
          </a:p>
        </p:txBody>
      </p:sp>
      <p:pic>
        <p:nvPicPr>
          <p:cNvPr id="3" name="Picture 2"/>
          <p:cNvPicPr>
            <a:picLocks noChangeAspect="1"/>
          </p:cNvPicPr>
          <p:nvPr/>
        </p:nvPicPr>
        <p:blipFill>
          <a:blip r:embed="rId3" cstate="print"/>
          <a:stretch>
            <a:fillRect/>
          </a:stretch>
        </p:blipFill>
        <p:spPr>
          <a:xfrm>
            <a:off x="1835696" y="1556792"/>
            <a:ext cx="6741071" cy="5128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20058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Myriad Pro" panose="020B0503030403020204" pitchFamily="34" charset="0"/>
              </a:rPr>
              <a:t>           Examples </a:t>
            </a:r>
            <a:r>
              <a:rPr lang="en-CA" dirty="0">
                <a:latin typeface="Myriad Pro" panose="020B0503030403020204" pitchFamily="34" charset="0"/>
              </a:rPr>
              <a:t>of Resources </a:t>
            </a:r>
          </a:p>
        </p:txBody>
      </p:sp>
      <p:pic>
        <p:nvPicPr>
          <p:cNvPr id="4" name="Picture 3"/>
          <p:cNvPicPr>
            <a:picLocks noChangeAspect="1"/>
          </p:cNvPicPr>
          <p:nvPr/>
        </p:nvPicPr>
        <p:blipFill>
          <a:blip r:embed="rId3" cstate="print"/>
          <a:stretch>
            <a:fillRect/>
          </a:stretch>
        </p:blipFill>
        <p:spPr>
          <a:xfrm>
            <a:off x="2195736" y="1494296"/>
            <a:ext cx="5910541" cy="48691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99592" y="6487740"/>
            <a:ext cx="7992888" cy="369332"/>
          </a:xfrm>
          <a:prstGeom prst="rect">
            <a:avLst/>
          </a:prstGeom>
          <a:noFill/>
        </p:spPr>
        <p:txBody>
          <a:bodyPr wrap="square" rtlCol="0">
            <a:spAutoFit/>
          </a:bodyPr>
          <a:lstStyle/>
          <a:p>
            <a:r>
              <a:rPr lang="en-CA" dirty="0"/>
              <a:t>From: http://www.gcflearnfree.org/computerbasics/bringing-your-files-with-you/1/</a:t>
            </a:r>
          </a:p>
        </p:txBody>
      </p:sp>
    </p:spTree>
    <p:extLst>
      <p:ext uri="{BB962C8B-B14F-4D97-AF65-F5344CB8AC3E}">
        <p14:creationId xmlns:p14="http://schemas.microsoft.com/office/powerpoint/2010/main" xmlns="" val="36508304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Technical Support Page</a:t>
            </a:r>
            <a:endParaRPr lang="en-CA" dirty="0"/>
          </a:p>
        </p:txBody>
      </p:sp>
      <p:sp>
        <p:nvSpPr>
          <p:cNvPr id="5" name="TextBox 4"/>
          <p:cNvSpPr txBox="1"/>
          <p:nvPr/>
        </p:nvSpPr>
        <p:spPr>
          <a:xfrm>
            <a:off x="2411760" y="1530764"/>
            <a:ext cx="7200800" cy="369332"/>
          </a:xfrm>
          <a:prstGeom prst="rect">
            <a:avLst/>
          </a:prstGeom>
          <a:noFill/>
        </p:spPr>
        <p:txBody>
          <a:bodyPr wrap="square" rtlCol="0">
            <a:spAutoFit/>
          </a:bodyPr>
          <a:lstStyle/>
          <a:p>
            <a:r>
              <a:rPr lang="en-CA" b="1" dirty="0">
                <a:latin typeface="Myriad Pro" panose="020B0503030403020204" pitchFamily="34" charset="0"/>
              </a:rPr>
              <a:t>http</a:t>
            </a:r>
            <a:r>
              <a:rPr lang="en-CA" b="1" dirty="0" smtClean="0">
                <a:latin typeface="Myriad Pro" panose="020B0503030403020204" pitchFamily="34" charset="0"/>
              </a:rPr>
              <a:t>://www.mohawkcollege.ca/DigitalSkillsToolkit</a:t>
            </a:r>
            <a:endParaRPr lang="en-CA" b="1" dirty="0">
              <a:latin typeface="Myriad Pro" panose="020B0503030403020204" pitchFamily="34" charset="0"/>
            </a:endParaRPr>
          </a:p>
        </p:txBody>
      </p:sp>
      <p:pic>
        <p:nvPicPr>
          <p:cNvPr id="6" name="Picture 5"/>
          <p:cNvPicPr>
            <a:picLocks noChangeAspect="1"/>
          </p:cNvPicPr>
          <p:nvPr/>
        </p:nvPicPr>
        <p:blipFill>
          <a:blip r:embed="rId2" cstate="print"/>
          <a:stretch>
            <a:fillRect/>
          </a:stretch>
        </p:blipFill>
        <p:spPr>
          <a:xfrm>
            <a:off x="1763688" y="2060848"/>
            <a:ext cx="6347496" cy="4287477"/>
          </a:xfrm>
          <a:prstGeom prst="rect">
            <a:avLst/>
          </a:prstGeom>
        </p:spPr>
      </p:pic>
    </p:spTree>
    <p:extLst>
      <p:ext uri="{BB962C8B-B14F-4D97-AF65-F5344CB8AC3E}">
        <p14:creationId xmlns:p14="http://schemas.microsoft.com/office/powerpoint/2010/main" xmlns="" val="33518491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DST on College Website</a:t>
            </a:r>
            <a:endParaRPr lang="en-CA" dirty="0"/>
          </a:p>
        </p:txBody>
      </p:sp>
      <p:pic>
        <p:nvPicPr>
          <p:cNvPr id="3" name="Picture 2"/>
          <p:cNvPicPr>
            <a:picLocks noChangeAspect="1"/>
          </p:cNvPicPr>
          <p:nvPr/>
        </p:nvPicPr>
        <p:blipFill>
          <a:blip r:embed="rId2" cstate="print"/>
          <a:stretch>
            <a:fillRect/>
          </a:stretch>
        </p:blipFill>
        <p:spPr>
          <a:xfrm>
            <a:off x="971600" y="1556792"/>
            <a:ext cx="7907788" cy="4680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665982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400"/>
            <a:ext cx="8229600" cy="1143000"/>
          </a:xfrm>
        </p:spPr>
        <p:txBody>
          <a:bodyPr>
            <a:normAutofit/>
          </a:bodyPr>
          <a:lstStyle/>
          <a:p>
            <a:r>
              <a:rPr lang="en-CA" dirty="0" smtClean="0">
                <a:latin typeface="Myriad Pro" panose="020B0503030403020204" pitchFamily="34" charset="0"/>
              </a:rPr>
              <a:t>	Workshop Calendar</a:t>
            </a:r>
            <a:endParaRPr lang="en-CA" dirty="0">
              <a:solidFill>
                <a:schemeClr val="accent6"/>
              </a:solidFill>
              <a:latin typeface="Myriad Pro" panose="020B0503030403020204" pitchFamily="34" charset="0"/>
            </a:endParaRPr>
          </a:p>
        </p:txBody>
      </p:sp>
      <p:sp>
        <p:nvSpPr>
          <p:cNvPr id="5" name="TextBox 4"/>
          <p:cNvSpPr txBox="1"/>
          <p:nvPr/>
        </p:nvSpPr>
        <p:spPr>
          <a:xfrm>
            <a:off x="1043608" y="1340768"/>
            <a:ext cx="7848872" cy="738664"/>
          </a:xfrm>
          <a:prstGeom prst="rect">
            <a:avLst/>
          </a:prstGeom>
          <a:noFill/>
        </p:spPr>
        <p:txBody>
          <a:bodyPr wrap="square" rtlCol="0">
            <a:spAutoFit/>
          </a:bodyPr>
          <a:lstStyle/>
          <a:p>
            <a:r>
              <a:rPr lang="en-CA" sz="2400" dirty="0">
                <a:solidFill>
                  <a:schemeClr val="tx1">
                    <a:lumMod val="50000"/>
                    <a:lumOff val="50000"/>
                  </a:schemeClr>
                </a:solidFill>
                <a:latin typeface="Myriad Pro" panose="020B0503030403020204" pitchFamily="34" charset="0"/>
              </a:rPr>
              <a:t>http://mohawkcollege.ca.libcal.com/calendar/libraryevents</a:t>
            </a:r>
          </a:p>
          <a:p>
            <a:endParaRPr lang="en-CA" dirty="0"/>
          </a:p>
        </p:txBody>
      </p:sp>
      <p:pic>
        <p:nvPicPr>
          <p:cNvPr id="3" name="Picture 2"/>
          <p:cNvPicPr>
            <a:picLocks noChangeAspect="1"/>
          </p:cNvPicPr>
          <p:nvPr/>
        </p:nvPicPr>
        <p:blipFill>
          <a:blip r:embed="rId2" cstate="print"/>
          <a:stretch>
            <a:fillRect/>
          </a:stretch>
        </p:blipFill>
        <p:spPr>
          <a:xfrm>
            <a:off x="1403648" y="1916146"/>
            <a:ext cx="7076778" cy="4665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14136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Project implementation</a:t>
            </a:r>
            <a:endParaRPr lang="en-CA" dirty="0"/>
          </a:p>
        </p:txBody>
      </p:sp>
    </p:spTree>
    <p:extLst>
      <p:ext uri="{BB962C8B-B14F-4D97-AF65-F5344CB8AC3E}">
        <p14:creationId xmlns:p14="http://schemas.microsoft.com/office/powerpoint/2010/main" xmlns="" val="11249627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                Project Scope of Work</a:t>
            </a:r>
            <a:endParaRPr lang="en-CA" dirty="0"/>
          </a:p>
        </p:txBody>
      </p:sp>
      <p:sp>
        <p:nvSpPr>
          <p:cNvPr id="6" name="TextBox 5"/>
          <p:cNvSpPr txBox="1"/>
          <p:nvPr/>
        </p:nvSpPr>
        <p:spPr>
          <a:xfrm>
            <a:off x="1167418" y="1545234"/>
            <a:ext cx="2520280"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fontAlgn="b"/>
            <a:r>
              <a:rPr lang="en-CA" b="1" dirty="0">
                <a:latin typeface="Myriad Pro" panose="020B0503030403020204" pitchFamily="34" charset="0"/>
              </a:rPr>
              <a:t>Identify project team/processes</a:t>
            </a:r>
          </a:p>
          <a:p>
            <a:pPr marL="285750" indent="-285750" fontAlgn="b">
              <a:buFont typeface="Wingdings" panose="05000000000000000000" pitchFamily="2" charset="2"/>
              <a:buChar char="q"/>
            </a:pPr>
            <a:r>
              <a:rPr lang="en-CA" dirty="0">
                <a:latin typeface="Myriad Pro" panose="020B0503030403020204" pitchFamily="34" charset="0"/>
              </a:rPr>
              <a:t>Identify Team</a:t>
            </a:r>
          </a:p>
          <a:p>
            <a:pPr marL="285750" indent="-285750" fontAlgn="b">
              <a:buFont typeface="Wingdings" panose="05000000000000000000" pitchFamily="2" charset="2"/>
              <a:buChar char="q"/>
            </a:pPr>
            <a:r>
              <a:rPr lang="en-CA" dirty="0">
                <a:latin typeface="Myriad Pro" panose="020B0503030403020204" pitchFamily="34" charset="0"/>
              </a:rPr>
              <a:t>Kickoff Meeting</a:t>
            </a:r>
          </a:p>
          <a:p>
            <a:pPr marL="285750" indent="-285750" fontAlgn="b">
              <a:buFont typeface="Wingdings" panose="05000000000000000000" pitchFamily="2" charset="2"/>
              <a:buChar char="q"/>
            </a:pPr>
            <a:r>
              <a:rPr lang="en-CA" dirty="0">
                <a:latin typeface="Myriad Pro" panose="020B0503030403020204" pitchFamily="34" charset="0"/>
              </a:rPr>
              <a:t>Create meeting </a:t>
            </a:r>
            <a:r>
              <a:rPr lang="en-CA" dirty="0" smtClean="0">
                <a:latin typeface="Myriad Pro" panose="020B0503030403020204" pitchFamily="34" charset="0"/>
              </a:rPr>
              <a:t>schedule</a:t>
            </a:r>
          </a:p>
          <a:p>
            <a:pPr marL="285750" indent="-285750" fontAlgn="b">
              <a:buFont typeface="Wingdings" panose="05000000000000000000" pitchFamily="2" charset="2"/>
              <a:buChar char="q"/>
            </a:pPr>
            <a:r>
              <a:rPr lang="en-CA" dirty="0" smtClean="0">
                <a:latin typeface="Myriad Pro" panose="020B0503030403020204" pitchFamily="34" charset="0"/>
              </a:rPr>
              <a:t>Project timeline</a:t>
            </a:r>
            <a:endParaRPr lang="en-CA" dirty="0">
              <a:latin typeface="Myriad Pro" panose="020B0503030403020204" pitchFamily="34" charset="0"/>
            </a:endParaRPr>
          </a:p>
          <a:p>
            <a:endParaRPr lang="en-CA" dirty="0"/>
          </a:p>
        </p:txBody>
      </p:sp>
      <p:sp>
        <p:nvSpPr>
          <p:cNvPr id="7" name="TextBox 6"/>
          <p:cNvSpPr txBox="1"/>
          <p:nvPr/>
        </p:nvSpPr>
        <p:spPr>
          <a:xfrm>
            <a:off x="3888521" y="1568593"/>
            <a:ext cx="252028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fontAlgn="b"/>
            <a:r>
              <a:rPr lang="en-CA" b="1" dirty="0" smtClean="0">
                <a:latin typeface="Myriad Pro" panose="020B0503030403020204" pitchFamily="34" charset="0"/>
              </a:rPr>
              <a:t>Develop/Design eLearn Course Area</a:t>
            </a:r>
            <a:endParaRPr lang="en-CA" b="1" dirty="0">
              <a:latin typeface="Myriad Pro" panose="020B0503030403020204" pitchFamily="34" charset="0"/>
            </a:endParaRPr>
          </a:p>
          <a:p>
            <a:pPr marL="285750" lvl="1" indent="-285750">
              <a:buFont typeface="Wingdings" panose="05000000000000000000" pitchFamily="2" charset="2"/>
              <a:buChar char="q"/>
            </a:pPr>
            <a:r>
              <a:rPr lang="en-CA" dirty="0">
                <a:latin typeface="Myriad Pro" panose="020B0503030403020204" pitchFamily="34" charset="0"/>
              </a:rPr>
              <a:t>Design and develop toolkit in eLearn (look and feel, layout, navigation, assessments, etc.)</a:t>
            </a:r>
          </a:p>
          <a:p>
            <a:endParaRPr lang="en-CA" dirty="0"/>
          </a:p>
        </p:txBody>
      </p:sp>
      <p:sp>
        <p:nvSpPr>
          <p:cNvPr id="8" name="TextBox 7"/>
          <p:cNvSpPr txBox="1"/>
          <p:nvPr/>
        </p:nvSpPr>
        <p:spPr>
          <a:xfrm>
            <a:off x="6588224" y="1568593"/>
            <a:ext cx="2343718"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fontAlgn="b"/>
            <a:r>
              <a:rPr lang="en-CA" b="1" dirty="0" smtClean="0">
                <a:latin typeface="Myriad Pro" panose="020B0503030403020204" pitchFamily="34" charset="0"/>
              </a:rPr>
              <a:t>Curate Content</a:t>
            </a:r>
          </a:p>
          <a:p>
            <a:pPr marL="285750" lvl="1" indent="-285750" fontAlgn="b">
              <a:buFont typeface="Wingdings" panose="05000000000000000000" pitchFamily="2" charset="2"/>
              <a:buChar char="q"/>
            </a:pPr>
            <a:r>
              <a:rPr lang="en-CA" dirty="0">
                <a:latin typeface="Myriad Pro" panose="020B0503030403020204" pitchFamily="34" charset="0"/>
              </a:rPr>
              <a:t>Curate licensed and free content to add to the eLearn course (based on Skills Categories already identified)</a:t>
            </a:r>
          </a:p>
          <a:p>
            <a:pPr fontAlgn="b"/>
            <a:endParaRPr lang="en-CA" b="1" dirty="0"/>
          </a:p>
          <a:p>
            <a:endParaRPr lang="en-CA" dirty="0"/>
          </a:p>
        </p:txBody>
      </p:sp>
      <p:sp>
        <p:nvSpPr>
          <p:cNvPr id="9" name="TextBox 8"/>
          <p:cNvSpPr txBox="1"/>
          <p:nvPr/>
        </p:nvSpPr>
        <p:spPr>
          <a:xfrm>
            <a:off x="1029075" y="4077072"/>
            <a:ext cx="2520280" cy="2308324"/>
          </a:xfrm>
          <a:prstGeom prst="rect">
            <a:avLst/>
          </a:prstGeom>
          <a:solidFill>
            <a:srgbClr val="72AF2F"/>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fontAlgn="b"/>
            <a:r>
              <a:rPr lang="en-CA" b="1" dirty="0" smtClean="0">
                <a:latin typeface="Myriad Pro" panose="020B0503030403020204" pitchFamily="34" charset="0"/>
              </a:rPr>
              <a:t>Communications about DST</a:t>
            </a:r>
          </a:p>
          <a:p>
            <a:pPr marL="285750" indent="-285750" fontAlgn="b">
              <a:buFont typeface="Wingdings" panose="05000000000000000000" pitchFamily="2" charset="2"/>
              <a:buChar char="q"/>
            </a:pPr>
            <a:r>
              <a:rPr lang="en-CA" dirty="0" smtClean="0">
                <a:latin typeface="Myriad Pro" panose="020B0503030403020204" pitchFamily="34" charset="0"/>
              </a:rPr>
              <a:t>Communicate to all key stakeholders about DST</a:t>
            </a:r>
          </a:p>
          <a:p>
            <a:pPr marL="285750" indent="-285750" fontAlgn="b">
              <a:buFont typeface="Wingdings" panose="05000000000000000000" pitchFamily="2" charset="2"/>
              <a:buChar char="q"/>
            </a:pPr>
            <a:r>
              <a:rPr lang="en-CA" dirty="0" smtClean="0">
                <a:latin typeface="Myriad Pro" panose="020B0503030403020204" pitchFamily="34" charset="0"/>
              </a:rPr>
              <a:t>Develop messaging/collateral</a:t>
            </a:r>
            <a:endParaRPr lang="en-CA" dirty="0">
              <a:latin typeface="Myriad Pro" panose="020B0503030403020204" pitchFamily="34" charset="0"/>
            </a:endParaRPr>
          </a:p>
          <a:p>
            <a:endParaRPr lang="en-CA" dirty="0"/>
          </a:p>
        </p:txBody>
      </p:sp>
      <p:sp>
        <p:nvSpPr>
          <p:cNvPr id="10" name="TextBox 9"/>
          <p:cNvSpPr txBox="1"/>
          <p:nvPr/>
        </p:nvSpPr>
        <p:spPr>
          <a:xfrm>
            <a:off x="3688690" y="4266812"/>
            <a:ext cx="2934186" cy="209288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fontAlgn="b"/>
            <a:r>
              <a:rPr lang="en-CA" b="1" dirty="0" smtClean="0">
                <a:latin typeface="Myriad Pro" panose="020B0503030403020204" pitchFamily="34" charset="0"/>
              </a:rPr>
              <a:t>Workshop Development</a:t>
            </a:r>
          </a:p>
          <a:p>
            <a:pPr marL="742950" lvl="1" indent="-285750">
              <a:buFont typeface="Wingdings" panose="05000000000000000000" pitchFamily="2" charset="2"/>
              <a:buChar char="q"/>
            </a:pPr>
            <a:r>
              <a:rPr lang="en-CA" sz="1600" dirty="0">
                <a:latin typeface="Myriad Pro" panose="020B0503030403020204" pitchFamily="34" charset="0"/>
              </a:rPr>
              <a:t>Design and develop hands-on workshops</a:t>
            </a:r>
          </a:p>
          <a:p>
            <a:pPr marL="742950" lvl="1" indent="-285750">
              <a:buFont typeface="Wingdings" panose="05000000000000000000" pitchFamily="2" charset="2"/>
              <a:buChar char="q"/>
            </a:pPr>
            <a:r>
              <a:rPr lang="en-CA" sz="1600" dirty="0">
                <a:latin typeface="Myriad Pro" panose="020B0503030403020204" pitchFamily="34" charset="0"/>
              </a:rPr>
              <a:t>Develop schedule for rotating workshops throughout semester</a:t>
            </a:r>
          </a:p>
          <a:p>
            <a:pPr marL="742950" lvl="1" indent="-285750">
              <a:buFont typeface="Wingdings" panose="05000000000000000000" pitchFamily="2" charset="2"/>
              <a:buChar char="q"/>
            </a:pPr>
            <a:r>
              <a:rPr lang="en-CA" sz="1600" dirty="0">
                <a:latin typeface="Myriad Pro" panose="020B0503030403020204" pitchFamily="34" charset="0"/>
              </a:rPr>
              <a:t>Develop assessments for </a:t>
            </a:r>
            <a:r>
              <a:rPr lang="en-CA" sz="1600" dirty="0" smtClean="0">
                <a:latin typeface="Myriad Pro" panose="020B0503030403020204" pitchFamily="34" charset="0"/>
              </a:rPr>
              <a:t>workshops</a:t>
            </a:r>
            <a:endParaRPr lang="en-CA" sz="1600" dirty="0">
              <a:latin typeface="Myriad Pro" panose="020B0503030403020204" pitchFamily="34" charset="0"/>
            </a:endParaRPr>
          </a:p>
        </p:txBody>
      </p:sp>
      <p:sp>
        <p:nvSpPr>
          <p:cNvPr id="11" name="TextBox 10"/>
          <p:cNvSpPr txBox="1"/>
          <p:nvPr/>
        </p:nvSpPr>
        <p:spPr>
          <a:xfrm>
            <a:off x="6948264" y="4328368"/>
            <a:ext cx="1983678" cy="1908215"/>
          </a:xfrm>
          <a:prstGeom prst="rect">
            <a:avLst/>
          </a:prstGeom>
          <a:solidFill>
            <a:srgbClr val="00B0F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fontAlgn="b"/>
            <a:r>
              <a:rPr lang="en-CA" b="1" dirty="0" smtClean="0">
                <a:latin typeface="Myriad Pro" panose="020B0503030403020204" pitchFamily="34" charset="0"/>
              </a:rPr>
              <a:t>Assess Digital Skills Toolkit</a:t>
            </a:r>
            <a:endParaRPr lang="en-CA" b="1" dirty="0">
              <a:latin typeface="Myriad Pro" panose="020B0503030403020204" pitchFamily="34" charset="0"/>
            </a:endParaRPr>
          </a:p>
          <a:p>
            <a:pPr marL="285750" indent="-285750" fontAlgn="b">
              <a:buFont typeface="Wingdings" panose="05000000000000000000" pitchFamily="2" charset="2"/>
              <a:buChar char="q"/>
            </a:pPr>
            <a:r>
              <a:rPr lang="en-CA" sz="1600" dirty="0" smtClean="0">
                <a:latin typeface="Myriad Pro" panose="020B0503030403020204" pitchFamily="34" charset="0"/>
              </a:rPr>
              <a:t>Usability testing with MSA reps</a:t>
            </a:r>
            <a:endParaRPr lang="en-CA" sz="1600" dirty="0">
              <a:latin typeface="Myriad Pro" panose="020B0503030403020204" pitchFamily="34" charset="0"/>
            </a:endParaRPr>
          </a:p>
          <a:p>
            <a:pPr marL="285750" indent="-285750" fontAlgn="b">
              <a:buFont typeface="Wingdings" panose="05000000000000000000" pitchFamily="2" charset="2"/>
              <a:buChar char="q"/>
            </a:pPr>
            <a:r>
              <a:rPr lang="en-CA" sz="1600" dirty="0" smtClean="0">
                <a:latin typeface="Myriad Pro" panose="020B0503030403020204" pitchFamily="34" charset="0"/>
              </a:rPr>
              <a:t>Assess DST at end of each term</a:t>
            </a:r>
            <a:endParaRPr lang="en-CA" sz="1600" dirty="0">
              <a:latin typeface="Myriad Pro" panose="020B0503030403020204" pitchFamily="34" charset="0"/>
            </a:endParaRPr>
          </a:p>
          <a:p>
            <a:endParaRPr lang="en-CA" dirty="0"/>
          </a:p>
        </p:txBody>
      </p:sp>
    </p:spTree>
    <p:extLst>
      <p:ext uri="{BB962C8B-B14F-4D97-AF65-F5344CB8AC3E}">
        <p14:creationId xmlns:p14="http://schemas.microsoft.com/office/powerpoint/2010/main" xmlns="" val="163079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3717032"/>
            <a:ext cx="2880320" cy="2160240"/>
          </a:xfrm>
          <a:prstGeom prst="rect">
            <a:avLst/>
          </a:prstGeom>
        </p:spPr>
      </p:pic>
      <p:sp>
        <p:nvSpPr>
          <p:cNvPr id="2" name="Title 1"/>
          <p:cNvSpPr>
            <a:spLocks noGrp="1"/>
          </p:cNvSpPr>
          <p:nvPr>
            <p:ph type="title"/>
          </p:nvPr>
        </p:nvSpPr>
        <p:spPr/>
        <p:txBody>
          <a:bodyPr>
            <a:normAutofit fontScale="90000"/>
          </a:bodyPr>
          <a:lstStyle/>
          <a:p>
            <a:pPr algn="r"/>
            <a:r>
              <a:rPr lang="en-CA" dirty="0" smtClean="0"/>
              <a:t>    About Mohawk College Students</a:t>
            </a:r>
            <a:endParaRPr lang="en-CA" dirty="0"/>
          </a:p>
        </p:txBody>
      </p:sp>
      <p:sp>
        <p:nvSpPr>
          <p:cNvPr id="3" name="Content Placeholder 2"/>
          <p:cNvSpPr>
            <a:spLocks noGrp="1"/>
          </p:cNvSpPr>
          <p:nvPr>
            <p:ph idx="1"/>
          </p:nvPr>
        </p:nvSpPr>
        <p:spPr/>
        <p:txBody>
          <a:bodyPr/>
          <a:lstStyle/>
          <a:p>
            <a:r>
              <a:rPr lang="en-CA" sz="2800" dirty="0"/>
              <a:t>30 % of students arrive directly from high school</a:t>
            </a:r>
          </a:p>
          <a:p>
            <a:r>
              <a:rPr lang="en-CA" sz="2800" dirty="0"/>
              <a:t>46% have previous postsecondary </a:t>
            </a:r>
            <a:r>
              <a:rPr lang="en-CA" sz="2800" dirty="0" smtClean="0"/>
              <a:t>education</a:t>
            </a:r>
          </a:p>
          <a:p>
            <a:r>
              <a:rPr lang="en-CA" sz="2800" dirty="0" smtClean="0"/>
              <a:t>Approx. 13% </a:t>
            </a:r>
            <a:r>
              <a:rPr lang="en-CA" sz="2800" smtClean="0"/>
              <a:t>are international</a:t>
            </a:r>
            <a:endParaRPr lang="en-CA" sz="2800" dirty="0" smtClean="0"/>
          </a:p>
          <a:p>
            <a:endParaRPr lang="en-CA"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7744" y="4581128"/>
            <a:ext cx="2750640" cy="2062980"/>
          </a:xfrm>
          <a:prstGeom prst="rect">
            <a:avLst/>
          </a:prstGeom>
        </p:spPr>
      </p:pic>
    </p:spTree>
    <p:extLst>
      <p:ext uri="{BB962C8B-B14F-4D97-AF65-F5344CB8AC3E}">
        <p14:creationId xmlns:p14="http://schemas.microsoft.com/office/powerpoint/2010/main" xmlns="" val="30328428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8560" y="0"/>
            <a:ext cx="10286999" cy="6858000"/>
          </a:xfrm>
        </p:spPr>
      </p:pic>
      <p:sp>
        <p:nvSpPr>
          <p:cNvPr id="2" name="Title 1"/>
          <p:cNvSpPr>
            <a:spLocks noGrp="1"/>
          </p:cNvSpPr>
          <p:nvPr>
            <p:ph type="title"/>
          </p:nvPr>
        </p:nvSpPr>
        <p:spPr/>
        <p:txBody>
          <a:bodyPr/>
          <a:lstStyle/>
          <a:p>
            <a:r>
              <a:rPr lang="en-CA" dirty="0"/>
              <a:t>Project Communications</a:t>
            </a:r>
          </a:p>
        </p:txBody>
      </p:sp>
      <p:sp>
        <p:nvSpPr>
          <p:cNvPr id="6" name="TextBox 5"/>
          <p:cNvSpPr txBox="1"/>
          <p:nvPr/>
        </p:nvSpPr>
        <p:spPr>
          <a:xfrm>
            <a:off x="1259632" y="1586198"/>
            <a:ext cx="7632848" cy="3785652"/>
          </a:xfrm>
          <a:prstGeom prst="rect">
            <a:avLst/>
          </a:prstGeom>
          <a:solidFill>
            <a:schemeClr val="bg1">
              <a:lumMod val="95000"/>
              <a:alpha val="51000"/>
            </a:schemeClr>
          </a:solidFill>
        </p:spPr>
        <p:txBody>
          <a:bodyPr wrap="square" rtlCol="0">
            <a:spAutoFit/>
          </a:bodyPr>
          <a:lstStyle/>
          <a:p>
            <a:pPr lvl="0"/>
            <a:r>
              <a:rPr lang="en-CA" sz="2400" b="1" dirty="0">
                <a:latin typeface="Myriad Pro" panose="020B0503030403020204" pitchFamily="34" charset="0"/>
              </a:rPr>
              <a:t>Students:</a:t>
            </a:r>
          </a:p>
          <a:p>
            <a:pPr marL="285750" lvl="0" indent="-285750">
              <a:buFont typeface="Arial" panose="020B0604020202020204" pitchFamily="34" charset="0"/>
              <a:buChar char="•"/>
            </a:pPr>
            <a:r>
              <a:rPr lang="en-CA" sz="2400" b="1" dirty="0">
                <a:latin typeface="Myriad Pro" panose="020B0503030403020204" pitchFamily="34" charset="0"/>
              </a:rPr>
              <a:t>Info in Fee Package (for Winter 2016 semester)</a:t>
            </a:r>
          </a:p>
          <a:p>
            <a:pPr marL="285750" lvl="0" indent="-285750">
              <a:buFont typeface="Arial" panose="020B0604020202020204" pitchFamily="34" charset="0"/>
              <a:buChar char="•"/>
            </a:pPr>
            <a:r>
              <a:rPr lang="en-CA" sz="2400" b="1" dirty="0">
                <a:latin typeface="Myriad Pro" panose="020B0503030403020204" pitchFamily="34" charset="0"/>
              </a:rPr>
              <a:t>Assessments for </a:t>
            </a:r>
            <a:r>
              <a:rPr lang="en-CA" sz="2400" b="1" dirty="0" smtClean="0">
                <a:latin typeface="Myriad Pro" panose="020B0503030403020204" pitchFamily="34" charset="0"/>
              </a:rPr>
              <a:t> Success </a:t>
            </a:r>
            <a:r>
              <a:rPr lang="en-CA" sz="2400" b="1" dirty="0">
                <a:latin typeface="Myriad Pro" panose="020B0503030403020204" pitchFamily="34" charset="0"/>
              </a:rPr>
              <a:t>communications</a:t>
            </a:r>
          </a:p>
          <a:p>
            <a:pPr marL="285750" lvl="0" indent="-285750">
              <a:buFont typeface="Arial" panose="020B0604020202020204" pitchFamily="34" charset="0"/>
              <a:buChar char="•"/>
            </a:pPr>
            <a:r>
              <a:rPr lang="en-CA" sz="2400" b="1" dirty="0" err="1" smtClean="0">
                <a:latin typeface="Myriad Pro" panose="020B0503030403020204" pitchFamily="34" charset="0"/>
              </a:rPr>
              <a:t>eBlasts</a:t>
            </a:r>
            <a:endParaRPr lang="en-CA" sz="2400" b="1" dirty="0" smtClean="0">
              <a:latin typeface="Myriad Pro" panose="020B0503030403020204" pitchFamily="34" charset="0"/>
            </a:endParaRPr>
          </a:p>
          <a:p>
            <a:pPr marL="285750" lvl="0" indent="-285750">
              <a:buFont typeface="Arial" panose="020B0604020202020204" pitchFamily="34" charset="0"/>
              <a:buChar char="•"/>
            </a:pPr>
            <a:r>
              <a:rPr lang="en-CA" sz="2400" b="1" dirty="0" smtClean="0">
                <a:latin typeface="Myriad Pro" panose="020B0503030403020204" pitchFamily="34" charset="0"/>
              </a:rPr>
              <a:t>Signage</a:t>
            </a:r>
            <a:endParaRPr lang="en-CA" sz="2400" b="1" dirty="0">
              <a:latin typeface="Myriad Pro" panose="020B0503030403020204" pitchFamily="34" charset="0"/>
            </a:endParaRPr>
          </a:p>
          <a:p>
            <a:pPr marL="285750" lvl="0" indent="-285750">
              <a:buFont typeface="Arial" panose="020B0604020202020204" pitchFamily="34" charset="0"/>
              <a:buChar char="•"/>
            </a:pPr>
            <a:r>
              <a:rPr lang="en-CA" sz="2400" b="1" dirty="0">
                <a:latin typeface="Myriad Pro" panose="020B0503030403020204" pitchFamily="34" charset="0"/>
              </a:rPr>
              <a:t>Social media </a:t>
            </a:r>
            <a:endParaRPr lang="en-CA" sz="2400" b="1" dirty="0" smtClean="0">
              <a:latin typeface="Myriad Pro" panose="020B0503030403020204" pitchFamily="34" charset="0"/>
            </a:endParaRPr>
          </a:p>
          <a:p>
            <a:pPr marL="285750" lvl="0" indent="-285750">
              <a:buFont typeface="Arial" panose="020B0604020202020204" pitchFamily="34" charset="0"/>
              <a:buChar char="•"/>
            </a:pPr>
            <a:r>
              <a:rPr lang="en-CA" sz="2400" b="1" dirty="0" smtClean="0">
                <a:latin typeface="Myriad Pro" panose="020B0503030403020204" pitchFamily="34" charset="0"/>
              </a:rPr>
              <a:t>LMS</a:t>
            </a:r>
            <a:endParaRPr lang="en-CA" sz="2400" b="1" dirty="0">
              <a:latin typeface="Myriad Pro" panose="020B0503030403020204" pitchFamily="34" charset="0"/>
            </a:endParaRPr>
          </a:p>
          <a:p>
            <a:pPr marL="285750" lvl="0" indent="-285750">
              <a:buFont typeface="Arial" panose="020B0604020202020204" pitchFamily="34" charset="0"/>
              <a:buChar char="•"/>
            </a:pPr>
            <a:r>
              <a:rPr lang="en-CA" sz="2400" b="1" dirty="0">
                <a:latin typeface="Myriad Pro" panose="020B0503030403020204" pitchFamily="34" charset="0"/>
              </a:rPr>
              <a:t>Messaging via their faculty </a:t>
            </a:r>
          </a:p>
          <a:p>
            <a:pPr marL="285750" lvl="0" indent="-285750">
              <a:buFont typeface="Arial" panose="020B0604020202020204" pitchFamily="34" charset="0"/>
              <a:buChar char="•"/>
            </a:pPr>
            <a:r>
              <a:rPr lang="en-CA" sz="2400" b="1" dirty="0" smtClean="0">
                <a:latin typeface="Myriad Pro" panose="020B0503030403020204" pitchFamily="34" charset="0"/>
              </a:rPr>
              <a:t>Postcards</a:t>
            </a:r>
          </a:p>
          <a:p>
            <a:pPr marL="285750" lvl="0" indent="-285750">
              <a:buFont typeface="Arial" panose="020B0604020202020204" pitchFamily="34" charset="0"/>
              <a:buChar char="•"/>
            </a:pPr>
            <a:r>
              <a:rPr lang="en-CA" sz="2400" b="1" dirty="0" smtClean="0">
                <a:latin typeface="Myriad Pro" panose="020B0503030403020204" pitchFamily="34" charset="0"/>
              </a:rPr>
              <a:t>MSA meetings</a:t>
            </a:r>
            <a:endParaRPr lang="en-CA" sz="2400" b="1" dirty="0">
              <a:latin typeface="Myriad Pro" panose="020B0503030403020204" pitchFamily="34" charset="0"/>
            </a:endParaRPr>
          </a:p>
        </p:txBody>
      </p:sp>
    </p:spTree>
    <p:extLst>
      <p:ext uri="{BB962C8B-B14F-4D97-AF65-F5344CB8AC3E}">
        <p14:creationId xmlns:p14="http://schemas.microsoft.com/office/powerpoint/2010/main" xmlns="" val="3287638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437112"/>
            <a:ext cx="7772400" cy="1362075"/>
          </a:xfrm>
        </p:spPr>
        <p:txBody>
          <a:bodyPr/>
          <a:lstStyle/>
          <a:p>
            <a:r>
              <a:rPr lang="en-CA" dirty="0" smtClean="0"/>
              <a:t>Response from stakeholders</a:t>
            </a:r>
            <a:endParaRPr lang="en-CA" dirty="0"/>
          </a:p>
        </p:txBody>
      </p:sp>
    </p:spTree>
    <p:extLst>
      <p:ext uri="{BB962C8B-B14F-4D97-AF65-F5344CB8AC3E}">
        <p14:creationId xmlns:p14="http://schemas.microsoft.com/office/powerpoint/2010/main" xmlns="" val="13665935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                        Student Response</a:t>
            </a:r>
            <a:endParaRPr lang="en-CA" dirty="0"/>
          </a:p>
        </p:txBody>
      </p:sp>
      <p:sp>
        <p:nvSpPr>
          <p:cNvPr id="5" name="Content Placeholder 4"/>
          <p:cNvSpPr>
            <a:spLocks noGrp="1"/>
          </p:cNvSpPr>
          <p:nvPr>
            <p:ph idx="1"/>
          </p:nvPr>
        </p:nvSpPr>
        <p:spPr/>
        <p:txBody>
          <a:bodyPr>
            <a:normAutofit fontScale="92500" lnSpcReduction="20000"/>
          </a:bodyPr>
          <a:lstStyle/>
          <a:p>
            <a:r>
              <a:rPr lang="en-CA" dirty="0" smtClean="0"/>
              <a:t>2,155 enrolled in the DST course in the LMS as of Winter, 2017</a:t>
            </a:r>
          </a:p>
          <a:p>
            <a:pPr lvl="1"/>
            <a:r>
              <a:rPr lang="en-CA" dirty="0" smtClean="0"/>
              <a:t>Average time on content per session: 21:32 minutes</a:t>
            </a:r>
          </a:p>
          <a:p>
            <a:pPr lvl="1"/>
            <a:r>
              <a:rPr lang="en-CA" dirty="0" smtClean="0"/>
              <a:t>Average # of unique visitors per sub-module: 55</a:t>
            </a:r>
          </a:p>
          <a:p>
            <a:pPr lvl="1"/>
            <a:r>
              <a:rPr lang="en-CA" dirty="0" smtClean="0"/>
              <a:t>Average time per sub-module: 2 minutes</a:t>
            </a:r>
          </a:p>
          <a:p>
            <a:r>
              <a:rPr lang="en-CA" dirty="0" smtClean="0"/>
              <a:t>~60 attendees at workshops per semester in 2015/16</a:t>
            </a:r>
          </a:p>
          <a:p>
            <a:r>
              <a:rPr lang="en-CA" dirty="0" smtClean="0"/>
              <a:t>Surveyed at end of Fall and Winter terms</a:t>
            </a:r>
          </a:p>
          <a:p>
            <a:pPr lvl="1"/>
            <a:r>
              <a:rPr lang="en-CA" dirty="0" smtClean="0"/>
              <a:t>469 responses in Fall 2015 </a:t>
            </a:r>
            <a:r>
              <a:rPr lang="en-CA" i="1" dirty="0" smtClean="0"/>
              <a:t>| </a:t>
            </a:r>
            <a:r>
              <a:rPr lang="en-CA" dirty="0" smtClean="0"/>
              <a:t>232 in Winter 2016 </a:t>
            </a:r>
            <a:r>
              <a:rPr lang="en-CA" i="1" dirty="0" smtClean="0"/>
              <a:t>| </a:t>
            </a:r>
            <a:r>
              <a:rPr lang="en-CA" dirty="0" smtClean="0"/>
              <a:t>203 in Fall 2016</a:t>
            </a:r>
          </a:p>
          <a:p>
            <a:pPr lvl="1"/>
            <a:endParaRPr lang="en-CA" dirty="0" smtClean="0"/>
          </a:p>
          <a:p>
            <a:endParaRPr lang="en-CA" dirty="0"/>
          </a:p>
        </p:txBody>
      </p:sp>
    </p:spTree>
    <p:extLst>
      <p:ext uri="{BB962C8B-B14F-4D97-AF65-F5344CB8AC3E}">
        <p14:creationId xmlns:p14="http://schemas.microsoft.com/office/powerpoint/2010/main" xmlns="" val="4038971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1500" y="0"/>
            <a:ext cx="10287000" cy="6858000"/>
          </a:xfrm>
          <a:prstGeom prst="rect">
            <a:avLst/>
          </a:prstGeom>
        </p:spPr>
      </p:pic>
      <p:sp>
        <p:nvSpPr>
          <p:cNvPr id="2" name="Title 1"/>
          <p:cNvSpPr>
            <a:spLocks noGrp="1"/>
          </p:cNvSpPr>
          <p:nvPr>
            <p:ph type="title"/>
          </p:nvPr>
        </p:nvSpPr>
        <p:spPr/>
        <p:txBody>
          <a:bodyPr/>
          <a:lstStyle/>
          <a:p>
            <a:r>
              <a:rPr lang="en-CA" dirty="0" smtClean="0"/>
              <a:t>                         Student </a:t>
            </a:r>
            <a:r>
              <a:rPr lang="en-CA" dirty="0"/>
              <a:t>Response</a:t>
            </a:r>
          </a:p>
        </p:txBody>
      </p:sp>
      <p:sp>
        <p:nvSpPr>
          <p:cNvPr id="3" name="Content Placeholder 2"/>
          <p:cNvSpPr>
            <a:spLocks noGrp="1"/>
          </p:cNvSpPr>
          <p:nvPr>
            <p:ph idx="1"/>
          </p:nvPr>
        </p:nvSpPr>
        <p:spPr>
          <a:solidFill>
            <a:schemeClr val="bg1">
              <a:lumMod val="95000"/>
              <a:alpha val="57000"/>
            </a:schemeClr>
          </a:solidFill>
        </p:spPr>
        <p:txBody>
          <a:bodyPr>
            <a:normAutofit lnSpcReduction="10000"/>
          </a:bodyPr>
          <a:lstStyle/>
          <a:p>
            <a:r>
              <a:rPr lang="en-CA" b="1" dirty="0"/>
              <a:t>Results:</a:t>
            </a:r>
          </a:p>
          <a:p>
            <a:pPr lvl="1"/>
            <a:r>
              <a:rPr lang="en-CA" b="1" dirty="0" smtClean="0"/>
              <a:t>Approx</a:t>
            </a:r>
            <a:r>
              <a:rPr lang="en-CA" b="1" dirty="0"/>
              <a:t>. 80% used the LMS version of the </a:t>
            </a:r>
            <a:r>
              <a:rPr lang="en-CA" b="1" dirty="0" smtClean="0"/>
              <a:t>Toolkit</a:t>
            </a:r>
          </a:p>
          <a:p>
            <a:pPr lvl="1"/>
            <a:r>
              <a:rPr lang="en-CA" b="1" dirty="0" smtClean="0"/>
              <a:t>Most popular module: </a:t>
            </a:r>
            <a:r>
              <a:rPr lang="en-CA" b="1" dirty="0" err="1" smtClean="0"/>
              <a:t>eLearn</a:t>
            </a:r>
            <a:r>
              <a:rPr lang="en-CA" b="1" dirty="0" smtClean="0"/>
              <a:t> (LMS), 2</a:t>
            </a:r>
            <a:r>
              <a:rPr lang="en-CA" b="1" baseline="30000" dirty="0" smtClean="0"/>
              <a:t>nd</a:t>
            </a:r>
            <a:r>
              <a:rPr lang="en-CA" b="1" dirty="0" smtClean="0"/>
              <a:t> most popular: Word</a:t>
            </a:r>
            <a:endParaRPr lang="en-CA" b="1" dirty="0"/>
          </a:p>
          <a:p>
            <a:pPr lvl="1"/>
            <a:r>
              <a:rPr lang="en-CA" b="1" dirty="0"/>
              <a:t>Most (67%) found it easy/very easy to navigate, at the right level (84%) and the resources helpful/very helpful </a:t>
            </a:r>
            <a:r>
              <a:rPr lang="en-CA" b="1"/>
              <a:t>(</a:t>
            </a:r>
            <a:r>
              <a:rPr lang="en-CA" b="1" smtClean="0"/>
              <a:t>78-86%)</a:t>
            </a:r>
            <a:endParaRPr lang="en-CA" b="1" dirty="0" smtClean="0"/>
          </a:p>
          <a:p>
            <a:pPr lvl="1"/>
            <a:r>
              <a:rPr lang="en-CA" b="1" dirty="0" smtClean="0"/>
              <a:t>Most (77-81%) found workshops to be at “right level”</a:t>
            </a:r>
            <a:endParaRPr lang="en-CA" b="1" dirty="0"/>
          </a:p>
          <a:p>
            <a:endParaRPr lang="en-CA" dirty="0"/>
          </a:p>
        </p:txBody>
      </p:sp>
    </p:spTree>
    <p:extLst>
      <p:ext uri="{BB962C8B-B14F-4D97-AF65-F5344CB8AC3E}">
        <p14:creationId xmlns:p14="http://schemas.microsoft.com/office/powerpoint/2010/main" xmlns="" val="2849613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CA" dirty="0" smtClean="0"/>
              <a:t>                       </a:t>
            </a:r>
            <a:r>
              <a:rPr lang="en-CA" sz="3100" dirty="0" smtClean="0"/>
              <a:t>Student Response - Overall</a:t>
            </a:r>
            <a:endParaRPr lang="en-CA" sz="3100" dirty="0"/>
          </a:p>
        </p:txBody>
      </p:sp>
      <p:sp>
        <p:nvSpPr>
          <p:cNvPr id="3" name="Content Placeholder 2"/>
          <p:cNvSpPr>
            <a:spLocks noGrp="1"/>
          </p:cNvSpPr>
          <p:nvPr>
            <p:ph idx="1"/>
          </p:nvPr>
        </p:nvSpPr>
        <p:spPr>
          <a:xfrm>
            <a:off x="792163" y="1628800"/>
            <a:ext cx="7859216" cy="4525963"/>
          </a:xfrm>
        </p:spPr>
        <p:txBody>
          <a:bodyPr/>
          <a:lstStyle/>
          <a:p>
            <a:r>
              <a:rPr lang="en-CA" dirty="0" smtClean="0"/>
              <a:t>Most would recommend the Toolkit to classmates (94% agree/strongly agree)</a:t>
            </a:r>
          </a:p>
          <a:p>
            <a:pPr marL="0" indent="0">
              <a:buNone/>
            </a:pPr>
            <a:endParaRPr lang="en-CA" dirty="0"/>
          </a:p>
        </p:txBody>
      </p:sp>
      <p:pic>
        <p:nvPicPr>
          <p:cNvPr id="5" name="Picture 4"/>
          <p:cNvPicPr>
            <a:picLocks noChangeAspect="1"/>
          </p:cNvPicPr>
          <p:nvPr/>
        </p:nvPicPr>
        <p:blipFill>
          <a:blip r:embed="rId3" cstate="print"/>
          <a:stretch>
            <a:fillRect/>
          </a:stretch>
        </p:blipFill>
        <p:spPr>
          <a:xfrm>
            <a:off x="1115616" y="2852936"/>
            <a:ext cx="7140057" cy="2215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590779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Student Response - Awareness</a:t>
            </a:r>
            <a:endParaRPr lang="en-CA" dirty="0"/>
          </a:p>
        </p:txBody>
      </p:sp>
      <p:pic>
        <p:nvPicPr>
          <p:cNvPr id="5" name="Picture 4"/>
          <p:cNvPicPr>
            <a:picLocks noChangeAspect="1"/>
          </p:cNvPicPr>
          <p:nvPr/>
        </p:nvPicPr>
        <p:blipFill>
          <a:blip r:embed="rId2" cstate="print"/>
          <a:stretch>
            <a:fillRect/>
          </a:stretch>
        </p:blipFill>
        <p:spPr>
          <a:xfrm>
            <a:off x="2771800" y="1412776"/>
            <a:ext cx="4320009" cy="4887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286331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CA" dirty="0" smtClean="0"/>
              <a:t>Student Response – Overall – Areas for Improvement</a:t>
            </a:r>
            <a:endParaRPr lang="en-CA" dirty="0"/>
          </a:p>
        </p:txBody>
      </p:sp>
      <p:sp>
        <p:nvSpPr>
          <p:cNvPr id="3" name="Content Placeholder 2"/>
          <p:cNvSpPr>
            <a:spLocks noGrp="1"/>
          </p:cNvSpPr>
          <p:nvPr>
            <p:ph idx="1"/>
          </p:nvPr>
        </p:nvSpPr>
        <p:spPr/>
        <p:txBody>
          <a:bodyPr/>
          <a:lstStyle/>
          <a:p>
            <a:r>
              <a:rPr lang="en-CA" dirty="0" smtClean="0"/>
              <a:t>Too much information per page</a:t>
            </a:r>
          </a:p>
          <a:p>
            <a:r>
              <a:rPr lang="en-CA" dirty="0" smtClean="0"/>
              <a:t>Too many topics – some are too advanced</a:t>
            </a:r>
          </a:p>
          <a:p>
            <a:r>
              <a:rPr lang="en-CA" dirty="0" smtClean="0"/>
              <a:t>Workshops – would like advanced topics</a:t>
            </a:r>
          </a:p>
          <a:p>
            <a:endParaRPr lang="en-CA" dirty="0" smtClean="0"/>
          </a:p>
          <a:p>
            <a:endParaRPr lang="en-CA" dirty="0"/>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Areas for Improvement</a:t>
            </a:r>
            <a:endParaRPr lang="en-CA" dirty="0"/>
          </a:p>
        </p:txBody>
      </p:sp>
      <p:sp>
        <p:nvSpPr>
          <p:cNvPr id="3" name="Content Placeholder 2"/>
          <p:cNvSpPr>
            <a:spLocks noGrp="1"/>
          </p:cNvSpPr>
          <p:nvPr>
            <p:ph idx="1"/>
          </p:nvPr>
        </p:nvSpPr>
        <p:spPr/>
        <p:txBody>
          <a:bodyPr/>
          <a:lstStyle/>
          <a:p>
            <a:r>
              <a:rPr lang="en-CA" dirty="0" smtClean="0"/>
              <a:t>Incentivizing the workshops</a:t>
            </a:r>
          </a:p>
          <a:p>
            <a:r>
              <a:rPr lang="en-CA" dirty="0" smtClean="0"/>
              <a:t>Building faculty buy-in</a:t>
            </a:r>
          </a:p>
          <a:p>
            <a:endParaRPr lang="en-CA" dirty="0"/>
          </a:p>
        </p:txBody>
      </p:sp>
    </p:spTree>
    <p:extLst>
      <p:ext uri="{BB962C8B-B14F-4D97-AF65-F5344CB8AC3E}">
        <p14:creationId xmlns:p14="http://schemas.microsoft.com/office/powerpoint/2010/main" xmlns="" val="3518601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nchor-1057178.jpg"/>
          <p:cNvPicPr>
            <a:picLocks noChangeAspect="1"/>
          </p:cNvPicPr>
          <p:nvPr/>
        </p:nvPicPr>
        <p:blipFill>
          <a:blip r:embed="rId3" cstate="print"/>
          <a:stretch>
            <a:fillRect/>
          </a:stretch>
        </p:blipFill>
        <p:spPr>
          <a:xfrm>
            <a:off x="2000250" y="0"/>
            <a:ext cx="5143500" cy="6858000"/>
          </a:xfrm>
          <a:prstGeom prst="rect">
            <a:avLst/>
          </a:prstGeom>
        </p:spPr>
      </p:pic>
      <p:sp>
        <p:nvSpPr>
          <p:cNvPr id="2" name="TextBox 1"/>
          <p:cNvSpPr txBox="1"/>
          <p:nvPr/>
        </p:nvSpPr>
        <p:spPr>
          <a:xfrm>
            <a:off x="6012160" y="6211669"/>
            <a:ext cx="3024336" cy="646331"/>
          </a:xfrm>
          <a:prstGeom prst="rect">
            <a:avLst/>
          </a:prstGeom>
          <a:noFill/>
        </p:spPr>
        <p:txBody>
          <a:bodyPr wrap="square" rtlCol="0">
            <a:spAutoFit/>
          </a:bodyPr>
          <a:lstStyle/>
          <a:p>
            <a:pPr algn="r"/>
            <a:r>
              <a:rPr lang="en-CA" dirty="0">
                <a:solidFill>
                  <a:schemeClr val="bg1"/>
                </a:solidFill>
              </a:rPr>
              <a:t>Photo credit</a:t>
            </a:r>
            <a:r>
              <a:rPr lang="en-CA" dirty="0" smtClean="0">
                <a:solidFill>
                  <a:schemeClr val="bg1"/>
                </a:solidFill>
              </a:rPr>
              <a:t>: </a:t>
            </a:r>
            <a:r>
              <a:rPr lang="en-CA" dirty="0" err="1" smtClean="0">
                <a:solidFill>
                  <a:schemeClr val="bg1"/>
                </a:solidFill>
                <a:hlinkClick r:id="rId4"/>
              </a:rPr>
              <a:t>Atif</a:t>
            </a:r>
            <a:r>
              <a:rPr lang="en-CA" dirty="0" smtClean="0">
                <a:solidFill>
                  <a:schemeClr val="bg1"/>
                </a:solidFill>
                <a:hlinkClick r:id="rId4"/>
              </a:rPr>
              <a:t> </a:t>
            </a:r>
            <a:r>
              <a:rPr lang="en-CA" dirty="0" err="1" smtClean="0">
                <a:solidFill>
                  <a:schemeClr val="bg1"/>
                </a:solidFill>
                <a:hlinkClick r:id="rId4"/>
              </a:rPr>
              <a:t>Gulzar</a:t>
            </a:r>
            <a:r>
              <a:rPr lang="en-CA" dirty="0" smtClean="0">
                <a:solidFill>
                  <a:schemeClr val="bg1"/>
                </a:solidFill>
              </a:rPr>
              <a:t>, Freeimages.com</a:t>
            </a:r>
            <a:endParaRPr lang="en-CA"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Next steps</a:t>
            </a:r>
            <a:endParaRPr lang="en-CA" dirty="0"/>
          </a:p>
        </p:txBody>
      </p:sp>
    </p:spTree>
    <p:extLst>
      <p:ext uri="{BB962C8B-B14F-4D97-AF65-F5344CB8AC3E}">
        <p14:creationId xmlns:p14="http://schemas.microsoft.com/office/powerpoint/2010/main" xmlns="" val="39388737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509120"/>
            <a:ext cx="7772400" cy="1362075"/>
          </a:xfrm>
        </p:spPr>
        <p:txBody>
          <a:bodyPr/>
          <a:lstStyle/>
          <a:p>
            <a:r>
              <a:rPr lang="en-CA" dirty="0" smtClean="0"/>
              <a:t>Project goals &amp; background</a:t>
            </a:r>
            <a:endParaRPr lang="en-CA" dirty="0"/>
          </a:p>
        </p:txBody>
      </p:sp>
    </p:spTree>
    <p:extLst>
      <p:ext uri="{BB962C8B-B14F-4D97-AF65-F5344CB8AC3E}">
        <p14:creationId xmlns:p14="http://schemas.microsoft.com/office/powerpoint/2010/main" xmlns="" val="24724586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Next Steps</a:t>
            </a:r>
            <a:endParaRPr lang="en-CA" dirty="0"/>
          </a:p>
        </p:txBody>
      </p:sp>
      <p:sp>
        <p:nvSpPr>
          <p:cNvPr id="3" name="Content Placeholder 2"/>
          <p:cNvSpPr>
            <a:spLocks noGrp="1"/>
          </p:cNvSpPr>
          <p:nvPr>
            <p:ph idx="1"/>
          </p:nvPr>
        </p:nvSpPr>
        <p:spPr/>
        <p:txBody>
          <a:bodyPr/>
          <a:lstStyle/>
          <a:p>
            <a:r>
              <a:rPr lang="en-CA" dirty="0" smtClean="0"/>
              <a:t>Ongoing maintenance</a:t>
            </a:r>
          </a:p>
          <a:p>
            <a:r>
              <a:rPr lang="en-CA" dirty="0" smtClean="0"/>
              <a:t>Incentive for students (Certificate of Attendance, Co-Curricular Record)</a:t>
            </a:r>
          </a:p>
          <a:p>
            <a:r>
              <a:rPr lang="en-CA" dirty="0" smtClean="0"/>
              <a:t>Efficacy review – </a:t>
            </a:r>
            <a:r>
              <a:rPr lang="en-CA" smtClean="0"/>
              <a:t>is it working?</a:t>
            </a:r>
            <a:endParaRPr lang="en-CA" dirty="0" smtClean="0"/>
          </a:p>
          <a:p>
            <a:r>
              <a:rPr lang="en-CA" dirty="0" smtClean="0"/>
              <a:t>New modules under future consideration:</a:t>
            </a:r>
          </a:p>
          <a:p>
            <a:pPr lvl="1"/>
            <a:r>
              <a:rPr lang="en-CA" dirty="0" smtClean="0"/>
              <a:t>Financial literacy</a:t>
            </a:r>
          </a:p>
          <a:p>
            <a:pPr lvl="1"/>
            <a:r>
              <a:rPr lang="en-CA" dirty="0" smtClean="0"/>
              <a:t>Digital literacy</a:t>
            </a:r>
            <a:endParaRPr lang="en-CA" dirty="0"/>
          </a:p>
        </p:txBody>
      </p:sp>
    </p:spTree>
    <p:extLst>
      <p:ext uri="{BB962C8B-B14F-4D97-AF65-F5344CB8AC3E}">
        <p14:creationId xmlns:p14="http://schemas.microsoft.com/office/powerpoint/2010/main" xmlns="" val="3921701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a:xfrm>
            <a:off x="827584" y="1628800"/>
            <a:ext cx="7859216" cy="4785395"/>
          </a:xfrm>
        </p:spPr>
        <p:txBody>
          <a:bodyPr>
            <a:normAutofit fontScale="40000" lnSpcReduction="20000"/>
          </a:bodyPr>
          <a:lstStyle/>
          <a:p>
            <a:r>
              <a:rPr lang="en-CA" sz="3300" dirty="0" err="1"/>
              <a:t>Chinien</a:t>
            </a:r>
            <a:r>
              <a:rPr lang="en-CA" sz="3300" dirty="0"/>
              <a:t>, C. &amp; </a:t>
            </a:r>
            <a:r>
              <a:rPr lang="en-CA" sz="3300" dirty="0" err="1"/>
              <a:t>Boutin</a:t>
            </a:r>
            <a:r>
              <a:rPr lang="en-CA" sz="3300" dirty="0"/>
              <a:t>, F. (April 2011). </a:t>
            </a:r>
            <a:r>
              <a:rPr lang="en-CA" sz="3300" i="1" dirty="0"/>
              <a:t>Defining Essential Digital Skills in the Canadian Workplace: Final Report</a:t>
            </a:r>
            <a:r>
              <a:rPr lang="en-CA" sz="3300" dirty="0"/>
              <a:t>. Human Resources and Skills Development Canada. Retrieved from: </a:t>
            </a:r>
            <a:r>
              <a:rPr lang="en-CA" sz="3300" u="sng" dirty="0">
                <a:hlinkClick r:id="rId3"/>
              </a:rPr>
              <a:t>http://en.copian.ca/library/research/digi_es_can_workplace/digi_es_can_workplace.pdf</a:t>
            </a:r>
            <a:r>
              <a:rPr lang="en-CA" sz="3300" dirty="0"/>
              <a:t> </a:t>
            </a:r>
          </a:p>
          <a:p>
            <a:r>
              <a:rPr lang="en-CA" dirty="0"/>
              <a:t>Goodwill Community Foundation (2015). Retrieved from: </a:t>
            </a:r>
            <a:r>
              <a:rPr lang="en-CA" u="sng" dirty="0">
                <a:hlinkClick r:id="rId4"/>
              </a:rPr>
              <a:t>http://www.gcflearnfree.org</a:t>
            </a:r>
            <a:r>
              <a:rPr lang="en-CA" u="sng" dirty="0" smtClean="0">
                <a:hlinkClick r:id="rId4"/>
              </a:rPr>
              <a:t>/</a:t>
            </a:r>
            <a:endParaRPr lang="en-CA" u="sng" dirty="0" smtClean="0"/>
          </a:p>
          <a:p>
            <a:r>
              <a:rPr lang="en-CA" dirty="0"/>
              <a:t>Government of Canada. (2014, April 4). Building Digital Skills for Tomorrow. In </a:t>
            </a:r>
            <a:r>
              <a:rPr lang="en-CA" i="1" dirty="0"/>
              <a:t>Digital Canada 150</a:t>
            </a:r>
            <a:r>
              <a:rPr lang="en-CA" dirty="0"/>
              <a:t>. Retrieved from </a:t>
            </a:r>
            <a:r>
              <a:rPr lang="en-CA" dirty="0">
                <a:hlinkClick r:id="rId5"/>
              </a:rPr>
              <a:t>https://</a:t>
            </a:r>
            <a:r>
              <a:rPr lang="en-CA" dirty="0" smtClean="0">
                <a:hlinkClick r:id="rId5"/>
              </a:rPr>
              <a:t>www.ic.gc.ca/eic/site/028.nsf/eng/00041.html</a:t>
            </a:r>
            <a:endParaRPr lang="en-CA" dirty="0" smtClean="0"/>
          </a:p>
          <a:p>
            <a:r>
              <a:rPr lang="en-CA" dirty="0" smtClean="0"/>
              <a:t>ICDL </a:t>
            </a:r>
            <a:r>
              <a:rPr lang="en-CA" dirty="0"/>
              <a:t>Canada. (2015). Computer use skill certification. Retrieved from: </a:t>
            </a:r>
            <a:r>
              <a:rPr lang="en-CA" u="sng" dirty="0">
                <a:hlinkClick r:id="rId6"/>
              </a:rPr>
              <a:t>http://</a:t>
            </a:r>
            <a:r>
              <a:rPr lang="en-CA" u="sng" dirty="0" smtClean="0">
                <a:hlinkClick r:id="rId6"/>
              </a:rPr>
              <a:t>www.icdl.ca/index.php?lang=en</a:t>
            </a:r>
            <a:endParaRPr lang="en-CA" u="sng" dirty="0" smtClean="0"/>
          </a:p>
          <a:p>
            <a:r>
              <a:rPr lang="en-CA" dirty="0"/>
              <a:t>International Society for Technology in Education (ISTE). (2007). </a:t>
            </a:r>
            <a:r>
              <a:rPr lang="en-CA" i="1" dirty="0"/>
              <a:t>ISTE standards: Students</a:t>
            </a:r>
            <a:r>
              <a:rPr lang="en-CA" dirty="0"/>
              <a:t>. Retrieved from: </a:t>
            </a:r>
            <a:r>
              <a:rPr lang="en-CA" u="sng" dirty="0">
                <a:hlinkClick r:id="rId7"/>
              </a:rPr>
              <a:t>http://www.iste.org/docs/pdfs/20-14_ISTE_Standards-S_PDF.pdf</a:t>
            </a:r>
            <a:r>
              <a:rPr lang="en-CA" dirty="0"/>
              <a:t> </a:t>
            </a:r>
          </a:p>
          <a:p>
            <a:r>
              <a:rPr lang="en-CA" dirty="0"/>
              <a:t>Katz, I.R. (January 2007). </a:t>
            </a:r>
            <a:r>
              <a:rPr lang="en-CA" i="1" dirty="0"/>
              <a:t>ETS research finds college students fall short in demonstrating ICT literacy: National Policy Council to create national standards</a:t>
            </a:r>
            <a:r>
              <a:rPr lang="en-CA" dirty="0"/>
              <a:t>. C&amp;RL News. Retrieved from: </a:t>
            </a:r>
            <a:r>
              <a:rPr lang="en-CA" u="sng" dirty="0">
                <a:hlinkClick r:id="rId8"/>
              </a:rPr>
              <a:t>http://crln.acrl.org/content/68/1/35.full.pdf</a:t>
            </a:r>
            <a:endParaRPr lang="en-CA" dirty="0"/>
          </a:p>
          <a:p>
            <a:r>
              <a:rPr lang="en-CA" dirty="0"/>
              <a:t>Media Awareness Network. (2010, July 6). </a:t>
            </a:r>
            <a:r>
              <a:rPr lang="en-CA" i="1" dirty="0"/>
              <a:t>Digital Literacy in Canada: From Inclusion to Transformation. A Submission to the Digital Economy Strategy Consultation</a:t>
            </a:r>
            <a:r>
              <a:rPr lang="en-CA" dirty="0"/>
              <a:t>. Retrieved from: </a:t>
            </a:r>
            <a:r>
              <a:rPr lang="en-CA" u="sng" dirty="0">
                <a:hlinkClick r:id="rId9"/>
              </a:rPr>
              <a:t>https://www.ic.gc.ca/eic/site/028.nsf/vwapj/DigitalLiteracyPaper.pdf/$file/DigitalLiteracyPaper.pdf</a:t>
            </a:r>
            <a:r>
              <a:rPr lang="en-CA" dirty="0"/>
              <a:t> </a:t>
            </a:r>
          </a:p>
          <a:p>
            <a:r>
              <a:rPr lang="en-CA" dirty="0"/>
              <a:t>Murray, M. C., &amp; Pérez, J. (2014). </a:t>
            </a:r>
            <a:r>
              <a:rPr lang="en-CA" i="1" dirty="0"/>
              <a:t>Unraveling the Digital Literacy Paradox: How Higher Education Fails at the Fourth Literacy</a:t>
            </a:r>
            <a:r>
              <a:rPr lang="en-CA" dirty="0"/>
              <a:t>. Issues in Informing Science &amp; Information Technology, </a:t>
            </a:r>
            <a:r>
              <a:rPr lang="en-CA" dirty="0" smtClean="0"/>
              <a:t>85-100</a:t>
            </a:r>
            <a:r>
              <a:rPr lang="en-CA" dirty="0"/>
              <a:t>. </a:t>
            </a:r>
            <a:r>
              <a:rPr lang="en-CA" u="sng" dirty="0">
                <a:hlinkClick r:id="rId10"/>
              </a:rPr>
              <a:t>http://ezproxy.mohawkcollege.ca:2048/login?url=http://search.ebscohost.com/login.aspx?direct=true&amp;db=aph&amp;AN=96357849&amp;site=ehost-live&amp;scope=site</a:t>
            </a:r>
            <a:r>
              <a:rPr lang="en-CA" dirty="0"/>
              <a:t>  </a:t>
            </a:r>
            <a:endParaRPr lang="en-CA" dirty="0" smtClean="0"/>
          </a:p>
          <a:p>
            <a:r>
              <a:rPr lang="en-CA" dirty="0" err="1"/>
              <a:t>Somyürek</a:t>
            </a:r>
            <a:r>
              <a:rPr lang="en-CA" dirty="0"/>
              <a:t>, S., &amp; </a:t>
            </a:r>
            <a:r>
              <a:rPr lang="en-CA" dirty="0" err="1"/>
              <a:t>Coşkun</a:t>
            </a:r>
            <a:r>
              <a:rPr lang="en-CA" dirty="0"/>
              <a:t>, B. K. (2013). </a:t>
            </a:r>
            <a:r>
              <a:rPr lang="en-CA" i="1" dirty="0"/>
              <a:t>Digital competence: Is it an innate talent of the new generation or an ability that must be developed?.</a:t>
            </a:r>
            <a:r>
              <a:rPr lang="en-CA" dirty="0"/>
              <a:t> British Journal of Educational Technology, 44(5), E163-E166. doi:10.1111/bjet.12044 </a:t>
            </a:r>
            <a:r>
              <a:rPr lang="en-CA" u="sng" dirty="0">
                <a:hlinkClick r:id="rId11"/>
              </a:rPr>
              <a:t>http://ezproxy.mohawkcollege.ca:2048/login?url=http://search.ebscohost.com/login.aspx?direct=true&amp;db=aph&amp;AN=89680346&amp;site=ehost-live&amp;scope=site</a:t>
            </a:r>
            <a:r>
              <a:rPr lang="en-CA" dirty="0"/>
              <a:t>   </a:t>
            </a:r>
          </a:p>
          <a:p>
            <a:r>
              <a:rPr lang="en-CA" dirty="0" smtClean="0"/>
              <a:t>The </a:t>
            </a:r>
            <a:r>
              <a:rPr lang="en-CA" dirty="0"/>
              <a:t>Conference Board of Canada. (2015). </a:t>
            </a:r>
            <a:r>
              <a:rPr lang="en-CA" i="1" dirty="0"/>
              <a:t>Employability Skills 2000+.</a:t>
            </a:r>
            <a:r>
              <a:rPr lang="en-CA" dirty="0"/>
              <a:t> Retrieved from: </a:t>
            </a:r>
            <a:r>
              <a:rPr lang="en-CA" u="sng" dirty="0">
                <a:hlinkClick r:id="rId12"/>
              </a:rPr>
              <a:t>http://www.conferenceboard.ca/topics/education/learning-tools/employability-skills.aspx</a:t>
            </a:r>
            <a:endParaRPr lang="en-CA" dirty="0"/>
          </a:p>
          <a:p>
            <a:endParaRPr lang="en-CA" dirty="0"/>
          </a:p>
        </p:txBody>
      </p:sp>
    </p:spTree>
    <p:extLst>
      <p:ext uri="{BB962C8B-B14F-4D97-AF65-F5344CB8AC3E}">
        <p14:creationId xmlns:p14="http://schemas.microsoft.com/office/powerpoint/2010/main" xmlns="" val="172615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Comments?</a:t>
            </a:r>
            <a:endParaRPr lang="en-CA" dirty="0"/>
          </a:p>
        </p:txBody>
      </p:sp>
    </p:spTree>
    <p:extLst>
      <p:ext uri="{BB962C8B-B14F-4D97-AF65-F5344CB8AC3E}">
        <p14:creationId xmlns:p14="http://schemas.microsoft.com/office/powerpoint/2010/main" xmlns="" val="2672280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68928" y="1582058"/>
            <a:ext cx="4620980" cy="2032059"/>
          </a:xfrm>
          <a:prstGeom prst="rect">
            <a:avLst/>
          </a:prstGeom>
        </p:spPr>
      </p:pic>
      <p:sp>
        <p:nvSpPr>
          <p:cNvPr id="6" name="TextBox 5"/>
          <p:cNvSpPr txBox="1"/>
          <p:nvPr/>
        </p:nvSpPr>
        <p:spPr>
          <a:xfrm>
            <a:off x="173620" y="4407786"/>
            <a:ext cx="8796760" cy="704039"/>
          </a:xfrm>
          <a:prstGeom prst="rect">
            <a:avLst/>
          </a:prstGeom>
          <a:noFill/>
        </p:spPr>
        <p:txBody>
          <a:bodyPr wrap="square" rtlCol="0">
            <a:spAutoFit/>
          </a:bodyPr>
          <a:lstStyle/>
          <a:p>
            <a:r>
              <a:rPr lang="en-CA" sz="3975" dirty="0">
                <a:solidFill>
                  <a:prstClr val="white"/>
                </a:solidFill>
                <a:latin typeface="Avenir LT Std 65 Medium" panose="020B0603020203020204" pitchFamily="34" charset="0"/>
              </a:rPr>
              <a:t>mohawkcollege.ca/</a:t>
            </a:r>
            <a:r>
              <a:rPr lang="en-CA" sz="3975" dirty="0" err="1">
                <a:solidFill>
                  <a:prstClr val="white"/>
                </a:solidFill>
                <a:latin typeface="Avenir LT Std 65 Medium" panose="020B0603020203020204" pitchFamily="34" charset="0"/>
              </a:rPr>
              <a:t>DigitalSkillsToolkit</a:t>
            </a:r>
            <a:endParaRPr lang="en-CA" sz="3975" dirty="0">
              <a:solidFill>
                <a:prstClr val="white"/>
              </a:solidFill>
              <a:latin typeface="Avenir LT Std 65 Medium" panose="020B0603020203020204" pitchFamily="34" charset="0"/>
            </a:endParaRPr>
          </a:p>
        </p:txBody>
      </p:sp>
    </p:spTree>
    <p:extLst>
      <p:ext uri="{BB962C8B-B14F-4D97-AF65-F5344CB8AC3E}">
        <p14:creationId xmlns:p14="http://schemas.microsoft.com/office/powerpoint/2010/main" xmlns="" val="295261497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2696" y="0"/>
            <a:ext cx="12364926" cy="6933810"/>
          </a:xfrm>
        </p:spPr>
      </p:pic>
      <p:sp>
        <p:nvSpPr>
          <p:cNvPr id="2" name="Title 1"/>
          <p:cNvSpPr>
            <a:spLocks noGrp="1"/>
          </p:cNvSpPr>
          <p:nvPr>
            <p:ph type="title"/>
          </p:nvPr>
        </p:nvSpPr>
        <p:spPr/>
        <p:txBody>
          <a:bodyPr>
            <a:normAutofit fontScale="90000"/>
          </a:bodyPr>
          <a:lstStyle/>
          <a:p>
            <a:r>
              <a:rPr lang="en-CA" dirty="0"/>
              <a:t>Why? – Institutional Priorities </a:t>
            </a:r>
          </a:p>
        </p:txBody>
      </p:sp>
      <p:sp>
        <p:nvSpPr>
          <p:cNvPr id="5" name="TextBox 4"/>
          <p:cNvSpPr txBox="1"/>
          <p:nvPr/>
        </p:nvSpPr>
        <p:spPr>
          <a:xfrm>
            <a:off x="1763688" y="2132856"/>
            <a:ext cx="5832648" cy="2062103"/>
          </a:xfrm>
          <a:prstGeom prst="rect">
            <a:avLst/>
          </a:prstGeom>
          <a:solidFill>
            <a:schemeClr val="bg1">
              <a:lumMod val="95000"/>
              <a:alpha val="33000"/>
            </a:schemeClr>
          </a:solidFill>
          <a:effectLst>
            <a:outerShdw blurRad="50800" dist="38100" dir="2700000" algn="tl" rotWithShape="0">
              <a:prstClr val="black">
                <a:alpha val="40000"/>
              </a:prstClr>
            </a:outerShdw>
          </a:effectLst>
        </p:spPr>
        <p:txBody>
          <a:bodyPr wrap="square" rtlCol="0">
            <a:spAutoFit/>
          </a:bodyPr>
          <a:lstStyle/>
          <a:p>
            <a:r>
              <a:rPr lang="en-CA" sz="3200" b="1" dirty="0" smtClean="0">
                <a:solidFill>
                  <a:schemeClr val="bg1"/>
                </a:solidFill>
              </a:rPr>
              <a:t>Academic Plan: “Mohawk </a:t>
            </a:r>
            <a:r>
              <a:rPr lang="en-CA" sz="3200" b="1" dirty="0">
                <a:solidFill>
                  <a:schemeClr val="bg1"/>
                </a:solidFill>
              </a:rPr>
              <a:t>will support students, staff and faculty in becoming proficient with </a:t>
            </a:r>
            <a:r>
              <a:rPr lang="en-CA" sz="3200" b="1" dirty="0" smtClean="0">
                <a:solidFill>
                  <a:schemeClr val="bg1"/>
                </a:solidFill>
              </a:rPr>
              <a:t>technology.”</a:t>
            </a:r>
            <a:endParaRPr lang="en-CA" sz="3200" b="1" dirty="0">
              <a:solidFill>
                <a:schemeClr val="bg1"/>
              </a:solidFill>
            </a:endParaRPr>
          </a:p>
        </p:txBody>
      </p:sp>
    </p:spTree>
    <p:extLst>
      <p:ext uri="{BB962C8B-B14F-4D97-AF65-F5344CB8AC3E}">
        <p14:creationId xmlns:p14="http://schemas.microsoft.com/office/powerpoint/2010/main" xmlns="" val="3611457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Why? – Blended Learning College</a:t>
            </a:r>
            <a:endParaRPr lang="en-CA" sz="3200" dirty="0"/>
          </a:p>
        </p:txBody>
      </p:sp>
      <p:sp>
        <p:nvSpPr>
          <p:cNvPr id="3" name="Content Placeholder 2"/>
          <p:cNvSpPr>
            <a:spLocks noGrp="1"/>
          </p:cNvSpPr>
          <p:nvPr>
            <p:ph idx="1"/>
          </p:nvPr>
        </p:nvSpPr>
        <p:spPr/>
        <p:txBody>
          <a:bodyPr/>
          <a:lstStyle/>
          <a:p>
            <a:r>
              <a:rPr lang="en-CA" sz="2800" dirty="0" smtClean="0"/>
              <a:t>Assumes students enter College with appropriate digital skills </a:t>
            </a:r>
          </a:p>
          <a:p>
            <a:pPr lvl="1"/>
            <a:r>
              <a:rPr lang="en-CA" sz="2400" dirty="0" smtClean="0"/>
              <a:t>need to provide support for new students</a:t>
            </a:r>
          </a:p>
          <a:p>
            <a:r>
              <a:rPr lang="en-CA" sz="2800" dirty="0" smtClean="0"/>
              <a:t>Blended Learning curriculum </a:t>
            </a:r>
          </a:p>
          <a:p>
            <a:pPr lvl="1"/>
            <a:r>
              <a:rPr lang="en-CA" sz="2400" dirty="0" smtClean="0"/>
              <a:t>need to provide supports for students since faculty have no time to cover in class</a:t>
            </a:r>
          </a:p>
          <a:p>
            <a:r>
              <a:rPr lang="en-CA" sz="2800" dirty="0" smtClean="0"/>
              <a:t>Faculty need the supports too!</a:t>
            </a:r>
          </a:p>
          <a:p>
            <a:pPr marL="0" indent="0">
              <a:buNone/>
            </a:pP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7411" y="5013176"/>
            <a:ext cx="8374767" cy="1844824"/>
          </a:xfrm>
          <a:prstGeom prst="rect">
            <a:avLst/>
          </a:prstGeom>
        </p:spPr>
      </p:pic>
    </p:spTree>
    <p:extLst>
      <p:ext uri="{BB962C8B-B14F-4D97-AF65-F5344CB8AC3E}">
        <p14:creationId xmlns:p14="http://schemas.microsoft.com/office/powerpoint/2010/main" xmlns="" val="2248401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              Goals of the Project</a:t>
            </a:r>
            <a:endParaRPr lang="en-CA" dirty="0"/>
          </a:p>
        </p:txBody>
      </p:sp>
      <p:sp>
        <p:nvSpPr>
          <p:cNvPr id="3" name="Content Placeholder 2"/>
          <p:cNvSpPr>
            <a:spLocks noGrp="1"/>
          </p:cNvSpPr>
          <p:nvPr>
            <p:ph idx="1"/>
          </p:nvPr>
        </p:nvSpPr>
        <p:spPr>
          <a:xfrm>
            <a:off x="1316997" y="1772816"/>
            <a:ext cx="7859216" cy="4525963"/>
          </a:xfrm>
        </p:spPr>
        <p:txBody>
          <a:bodyPr>
            <a:normAutofit/>
          </a:bodyPr>
          <a:lstStyle/>
          <a:p>
            <a:pPr marL="0" indent="0">
              <a:buNone/>
            </a:pPr>
            <a:r>
              <a:rPr lang="en-US" dirty="0"/>
              <a:t>Develop and implement </a:t>
            </a:r>
            <a:r>
              <a:rPr lang="en-US" dirty="0" smtClean="0"/>
              <a:t>Digital </a:t>
            </a:r>
            <a:r>
              <a:rPr lang="en-US" dirty="0"/>
              <a:t>S</a:t>
            </a:r>
            <a:r>
              <a:rPr lang="en-US" dirty="0" smtClean="0"/>
              <a:t>kills </a:t>
            </a:r>
            <a:r>
              <a:rPr lang="en-US" dirty="0"/>
              <a:t>T</a:t>
            </a:r>
            <a:r>
              <a:rPr lang="en-US" dirty="0" smtClean="0"/>
              <a:t>oolkit </a:t>
            </a:r>
            <a:r>
              <a:rPr lang="en-US" dirty="0"/>
              <a:t>to provide students at Mohawk the basic digital skills needed to succeed at </a:t>
            </a:r>
            <a:r>
              <a:rPr lang="en-US" dirty="0" smtClean="0"/>
              <a:t>college</a:t>
            </a:r>
            <a:r>
              <a:rPr lang="en-US" dirty="0"/>
              <a:t>. The toolkit </a:t>
            </a:r>
            <a:r>
              <a:rPr lang="en-US" dirty="0" smtClean="0"/>
              <a:t>comprises </a:t>
            </a:r>
            <a:r>
              <a:rPr lang="en-US" dirty="0"/>
              <a:t>both online and in-person delivery of digital skills support and resources.</a:t>
            </a:r>
            <a:endParaRPr lang="en-CA" dirty="0"/>
          </a:p>
          <a:p>
            <a:endParaRPr lang="en-CA" dirty="0"/>
          </a:p>
        </p:txBody>
      </p:sp>
    </p:spTree>
    <p:extLst>
      <p:ext uri="{BB962C8B-B14F-4D97-AF65-F5344CB8AC3E}">
        <p14:creationId xmlns:p14="http://schemas.microsoft.com/office/powerpoint/2010/main" xmlns="" val="5284832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7182</TotalTime>
  <Words>4149</Words>
  <Application>Microsoft Office PowerPoint</Application>
  <PresentationFormat>On-screen Show (4:3)</PresentationFormat>
  <Paragraphs>480</Paragraphs>
  <Slides>63</Slides>
  <Notes>56</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Office Theme</vt:lpstr>
      <vt:lpstr>1_Office Theme</vt:lpstr>
      <vt:lpstr>2_Office Theme</vt:lpstr>
      <vt:lpstr>3_Office Theme</vt:lpstr>
      <vt:lpstr>4_Office Theme</vt:lpstr>
      <vt:lpstr>Slide 1</vt:lpstr>
      <vt:lpstr>                                Agenda</vt:lpstr>
      <vt:lpstr>About mohawk college</vt:lpstr>
      <vt:lpstr>               About Mohawk College</vt:lpstr>
      <vt:lpstr>    About Mohawk College Students</vt:lpstr>
      <vt:lpstr>Project goals &amp; background</vt:lpstr>
      <vt:lpstr>Why? – Institutional Priorities </vt:lpstr>
      <vt:lpstr>Why? – Blended Learning College</vt:lpstr>
      <vt:lpstr>              Goals of the Project</vt:lpstr>
      <vt:lpstr>Digital Skills and Digital Literacies – What’s the Difference?</vt:lpstr>
      <vt:lpstr>Digital Skills and Digital Literacies – What’s the Difference?</vt:lpstr>
      <vt:lpstr>A Model for Digital Literacy</vt:lpstr>
      <vt:lpstr>Question for Audience</vt:lpstr>
      <vt:lpstr>Research Conducted…</vt:lpstr>
      <vt:lpstr>Literature Review</vt:lpstr>
      <vt:lpstr>What were the top three skills that faculty thought were necessary for students to be successful in their coursework?</vt:lpstr>
      <vt:lpstr>What were the top three skills that faculty thought were necessary for students to be successful in their coursework?</vt:lpstr>
      <vt:lpstr>What were the top three skills that faculty thought students were missing?</vt:lpstr>
      <vt:lpstr>What were the top three skills that faculty thought students were missing?</vt:lpstr>
      <vt:lpstr>Faculty Comments</vt:lpstr>
      <vt:lpstr>Faculty Comments</vt:lpstr>
      <vt:lpstr>What were the top three skills that students thought were necessary to be successful in  their coursework?</vt:lpstr>
      <vt:lpstr>What were the top three skills that students thought were necessary to be successful in  their coursework?</vt:lpstr>
      <vt:lpstr>What were the top three skills that students thought they were missing/needed help with?</vt:lpstr>
      <vt:lpstr>What were the top three skills that students thought they were missing/needed help with?</vt:lpstr>
      <vt:lpstr>Digital Skills – Student Survey</vt:lpstr>
      <vt:lpstr>Student Survey Comments</vt:lpstr>
      <vt:lpstr>Student Survey Comments</vt:lpstr>
      <vt:lpstr>                         DSAR ~&gt; DST</vt:lpstr>
      <vt:lpstr>What is it?</vt:lpstr>
      <vt:lpstr>                   Digital Skills Toolkit</vt:lpstr>
      <vt:lpstr>                Digital Skills Toolkit</vt:lpstr>
      <vt:lpstr>8 Digital Skills Categories</vt:lpstr>
      <vt:lpstr>Digital Skills Categories –  Associated Training Goals</vt:lpstr>
      <vt:lpstr>Skills and Training Goals</vt:lpstr>
      <vt:lpstr>Embed Digital Skills Toolkit Modules</vt:lpstr>
      <vt:lpstr>             Toolkit in the LMS in eLearn</vt:lpstr>
      <vt:lpstr>                     Self-Assessment</vt:lpstr>
      <vt:lpstr>              Self-Assessment Tool Links</vt:lpstr>
      <vt:lpstr>                         Toolkit in LMS</vt:lpstr>
      <vt:lpstr>Example of Toolkit in LMS</vt:lpstr>
      <vt:lpstr>Example of Toolkit in LMS</vt:lpstr>
      <vt:lpstr>Example of Activity</vt:lpstr>
      <vt:lpstr>           Examples of Resources </vt:lpstr>
      <vt:lpstr>Technical Support Page</vt:lpstr>
      <vt:lpstr>DST on College Website</vt:lpstr>
      <vt:lpstr> Workshop Calendar</vt:lpstr>
      <vt:lpstr>Project implementation</vt:lpstr>
      <vt:lpstr>                Project Scope of Work</vt:lpstr>
      <vt:lpstr>Project Communications</vt:lpstr>
      <vt:lpstr>Response from stakeholders</vt:lpstr>
      <vt:lpstr>                        Student Response</vt:lpstr>
      <vt:lpstr>                         Student Response</vt:lpstr>
      <vt:lpstr>                       Student Response - Overall</vt:lpstr>
      <vt:lpstr>Student Response - Awareness</vt:lpstr>
      <vt:lpstr>Student Response – Overall – Areas for Improvement</vt:lpstr>
      <vt:lpstr>Other Areas for Improvement</vt:lpstr>
      <vt:lpstr>Slide 58</vt:lpstr>
      <vt:lpstr>Next steps</vt:lpstr>
      <vt:lpstr>Project Next Steps</vt:lpstr>
      <vt:lpstr>Resources</vt:lpstr>
      <vt:lpstr>Questions? Comments?</vt:lpstr>
      <vt:lpstr>Slide 63</vt:lpstr>
    </vt:vector>
  </TitlesOfParts>
  <Company>Mohawk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Student Communications Project</dc:title>
  <dc:creator>Jenn</dc:creator>
  <cp:lastModifiedBy>Jenn</cp:lastModifiedBy>
  <cp:revision>274</cp:revision>
  <cp:lastPrinted>2016-05-26T19:02:39Z</cp:lastPrinted>
  <dcterms:created xsi:type="dcterms:W3CDTF">2014-05-06T12:41:14Z</dcterms:created>
  <dcterms:modified xsi:type="dcterms:W3CDTF">2017-02-01T01:05:03Z</dcterms:modified>
</cp:coreProperties>
</file>